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100" cap="all" dirty="0" smtClean="0"/>
              <a:t>Проблема </a:t>
            </a:r>
            <a:r>
              <a:rPr lang="ru-RU" sz="3100" cap="all" dirty="0" smtClean="0"/>
              <a:t>периодизации </a:t>
            </a:r>
            <a:br>
              <a:rPr lang="ru-RU" sz="3100" cap="all" dirty="0" smtClean="0"/>
            </a:br>
            <a:r>
              <a:rPr lang="ru-RU" sz="3100" cap="all" dirty="0" smtClean="0"/>
              <a:t>русской </a:t>
            </a:r>
            <a:r>
              <a:rPr lang="ru-RU" sz="3100" cap="all" dirty="0" smtClean="0"/>
              <a:t>литературы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00306"/>
            <a:ext cx="7772400" cy="2311005"/>
          </a:xfrm>
        </p:spPr>
        <p:txBody>
          <a:bodyPr/>
          <a:lstStyle/>
          <a:p>
            <a:r>
              <a:rPr lang="ru-RU" dirty="0" smtClean="0"/>
              <a:t>Древнерусская литература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логика художественного развития (художественный метод, направления и стили), </a:t>
            </a:r>
          </a:p>
          <a:p>
            <a:r>
              <a:rPr lang="ru-RU" dirty="0" err="1" smtClean="0"/>
              <a:t>поколенческий</a:t>
            </a:r>
            <a:r>
              <a:rPr lang="ru-RU" dirty="0" smtClean="0"/>
              <a:t> критерий (выделение ведущих представителей литературы определенной эпохи), </a:t>
            </a:r>
          </a:p>
          <a:p>
            <a:r>
              <a:rPr lang="ru-RU" dirty="0" smtClean="0"/>
              <a:t>значимые общественные события как критерий литературно-исторической периодизации.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Критерии периодизации: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Особенности: </a:t>
            </a:r>
          </a:p>
          <a:p>
            <a:pPr>
              <a:buNone/>
            </a:pPr>
            <a:r>
              <a:rPr lang="ru-RU" dirty="0" smtClean="0"/>
              <a:t>— рукописный характер;</a:t>
            </a:r>
          </a:p>
          <a:p>
            <a:pPr>
              <a:buNone/>
            </a:pPr>
            <a:r>
              <a:rPr lang="ru-RU" dirty="0" smtClean="0"/>
              <a:t>— анонимность и </a:t>
            </a:r>
            <a:r>
              <a:rPr lang="ru-RU" dirty="0" err="1" smtClean="0"/>
              <a:t>псевдонимность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— отсутствие вымысла;</a:t>
            </a:r>
          </a:p>
          <a:p>
            <a:pPr>
              <a:buNone/>
            </a:pPr>
            <a:r>
              <a:rPr lang="ru-RU" dirty="0" smtClean="0"/>
              <a:t>— публицистичность;</a:t>
            </a:r>
          </a:p>
          <a:p>
            <a:pPr>
              <a:buNone/>
            </a:pPr>
            <a:r>
              <a:rPr lang="ru-RU" dirty="0" smtClean="0"/>
              <a:t>— иерархичность художественного мышления, отражающаяся в частности, в системе персонажей — героями древнерусских произведений могли стать исключительно иерархи — князья;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ДРЕВНЕРУССКАЯ ЛИТЕРАТУРА (</a:t>
            </a:r>
            <a:r>
              <a:rPr lang="en-US" sz="2400" dirty="0" smtClean="0"/>
              <a:t>XI</a:t>
            </a:r>
            <a:r>
              <a:rPr lang="ru-RU" sz="2400" dirty="0" smtClean="0"/>
              <a:t> — </a:t>
            </a:r>
            <a:r>
              <a:rPr lang="en-US" sz="2400" dirty="0" smtClean="0"/>
              <a:t>XVII</a:t>
            </a:r>
            <a:r>
              <a:rPr lang="ru-RU" sz="2400" dirty="0" smtClean="0"/>
              <a:t> вв.)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— </a:t>
            </a:r>
            <a:r>
              <a:rPr lang="ru-RU" dirty="0" err="1" smtClean="0"/>
              <a:t>этикетность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— религиозный характер;</a:t>
            </a:r>
          </a:p>
          <a:p>
            <a:pPr>
              <a:buNone/>
            </a:pPr>
            <a:r>
              <a:rPr lang="ru-RU" dirty="0" smtClean="0"/>
              <a:t>— символичность;</a:t>
            </a:r>
          </a:p>
          <a:p>
            <a:pPr>
              <a:buNone/>
            </a:pPr>
            <a:r>
              <a:rPr lang="ru-RU" dirty="0" smtClean="0"/>
              <a:t>— консерватизм, традиционность; </a:t>
            </a:r>
          </a:p>
          <a:p>
            <a:pPr>
              <a:buNone/>
            </a:pPr>
            <a:r>
              <a:rPr lang="ru-RU" dirty="0" smtClean="0"/>
              <a:t>— отсутствие в системе древнерусских текстов лирики и драмы, а также сатиры.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— </a:t>
            </a:r>
            <a:r>
              <a:rPr lang="ru-RU" dirty="0" smtClean="0"/>
              <a:t>выделение крупных общественных событий. Автор концепции исходит из мысли о том, что литературные изменения провоцируются историческими.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smtClean="0"/>
              <a:t>этом основании выделяется семь периодов: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В основе периодизации, предложенной </a:t>
            </a:r>
            <a:r>
              <a:rPr lang="ru-RU" sz="2400" i="1" dirty="0" smtClean="0"/>
              <a:t>Д.С.Лихачевым </a:t>
            </a:r>
            <a:r>
              <a:rPr lang="ru-RU" sz="2400" i="1" dirty="0" smtClean="0"/>
              <a:t>в академическом издании «Истории русской литературы»</a:t>
            </a:r>
            <a:r>
              <a:rPr lang="ru-RU" sz="2400" dirty="0" smtClean="0"/>
              <a:t>,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период относительного единства литературы, единого древнерусского </a:t>
            </a:r>
            <a:r>
              <a:rPr lang="ru-RU" dirty="0" err="1" smtClean="0"/>
              <a:t>Киево-Новгородского</a:t>
            </a:r>
            <a:r>
              <a:rPr lang="ru-RU" dirty="0" smtClean="0"/>
              <a:t> государства. Литература развивается в двух центрах — Киеве и Новгороде. Век монументального стиля в литературе, время создания первых русских житий — Бориса и Глеба, </a:t>
            </a:r>
            <a:r>
              <a:rPr lang="ru-RU" dirty="0" err="1" smtClean="0"/>
              <a:t>киево-печерских</a:t>
            </a:r>
            <a:r>
              <a:rPr lang="ru-RU" dirty="0" smtClean="0"/>
              <a:t> монахов Антония и Феодосия, первого памятника русского летописания — «Повести временных лет».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sz="2700" dirty="0" smtClean="0"/>
              <a:t>Первая четверть </a:t>
            </a:r>
            <a:r>
              <a:rPr lang="en-US" sz="2700" dirty="0" smtClean="0"/>
              <a:t>XI</a:t>
            </a:r>
            <a:r>
              <a:rPr lang="ru-RU" sz="2700" dirty="0" smtClean="0"/>
              <a:t> — начало </a:t>
            </a:r>
            <a:r>
              <a:rPr lang="en-US" sz="2700" dirty="0" smtClean="0"/>
              <a:t>XII</a:t>
            </a:r>
            <a:r>
              <a:rPr lang="ru-RU" sz="2700" dirty="0" smtClean="0"/>
              <a:t> вв. — </a:t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период феодальной раздробленности и, как следствие, появления новых литературных центов: </a:t>
            </a:r>
            <a:r>
              <a:rPr lang="ru-RU" dirty="0" err="1" smtClean="0"/>
              <a:t>Владимира-Зелесского</a:t>
            </a:r>
            <a:r>
              <a:rPr lang="ru-RU" dirty="0" smtClean="0"/>
              <a:t>, Суздаля, Ростова, Смоленска, Галича, Владимира-Волынского. В литературе появляются местные черты, развивается жанровая система. Для произведений периода характерна публицистичность.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dirty="0" smtClean="0"/>
              <a:t> Начало </a:t>
            </a:r>
            <a:r>
              <a:rPr lang="en-US" sz="2700" dirty="0" smtClean="0"/>
              <a:t>XII</a:t>
            </a:r>
            <a:r>
              <a:rPr lang="ru-RU" sz="2700" dirty="0" smtClean="0"/>
              <a:t> — первая четверть </a:t>
            </a:r>
            <a:r>
              <a:rPr lang="en-US" sz="2700" dirty="0" smtClean="0"/>
              <a:t>XIII</a:t>
            </a:r>
            <a:r>
              <a:rPr lang="ru-RU" sz="2700" dirty="0" smtClean="0"/>
              <a:t> вв. —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начало монголо-татарского нашествия, отраженное в проблематике текстов периода («Слово о погибели русской земли», «Житие князя Александра Невского»). Сочетание лирического и монументального начал в литературе.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Середина </a:t>
            </a:r>
            <a:r>
              <a:rPr lang="en-US" sz="2400" dirty="0" smtClean="0"/>
              <a:t>XIII</a:t>
            </a:r>
            <a:r>
              <a:rPr lang="ru-RU" sz="2400" dirty="0" smtClean="0"/>
              <a:t> — середина </a:t>
            </a:r>
            <a:r>
              <a:rPr lang="en-US" sz="2400" dirty="0" smtClean="0"/>
              <a:t>XIV</a:t>
            </a:r>
            <a:r>
              <a:rPr lang="ru-RU" sz="2400" dirty="0" smtClean="0"/>
              <a:t> вв. —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период </a:t>
            </a:r>
            <a:r>
              <a:rPr lang="ru-RU" dirty="0" smtClean="0"/>
              <a:t>русского </a:t>
            </a:r>
            <a:r>
              <a:rPr lang="ru-RU" dirty="0" err="1" smtClean="0"/>
              <a:t>Предвозрождения</a:t>
            </a:r>
            <a:r>
              <a:rPr lang="ru-RU" dirty="0" smtClean="0"/>
              <a:t>. Развивается эмоционально-экспрессивный стиль, возрождается летописание, панегирическая агиография.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Конец </a:t>
            </a:r>
            <a:r>
              <a:rPr lang="en-US" sz="2400" dirty="0" smtClean="0"/>
              <a:t>XIV</a:t>
            </a:r>
            <a:r>
              <a:rPr lang="ru-RU" sz="2400" dirty="0" smtClean="0"/>
              <a:t> — первая половина </a:t>
            </a:r>
            <a:r>
              <a:rPr lang="en-US" sz="2400" dirty="0" smtClean="0"/>
              <a:t>XV</a:t>
            </a:r>
            <a:r>
              <a:rPr lang="ru-RU" sz="2400" dirty="0" smtClean="0"/>
              <a:t> вв. (1380)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время падения городов-коммун Новгорода и Пскова, начала создания единого централизованного государства. Период активного развития публицистики.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Вторая половина </a:t>
            </a:r>
            <a:r>
              <a:rPr lang="en-US" sz="2400" dirty="0" smtClean="0"/>
              <a:t>XV</a:t>
            </a:r>
            <a:r>
              <a:rPr lang="ru-RU" sz="2400" dirty="0" smtClean="0"/>
              <a:t> — первая половина </a:t>
            </a:r>
            <a:r>
              <a:rPr lang="en-US" sz="2400" dirty="0" smtClean="0"/>
              <a:t>XVI</a:t>
            </a:r>
            <a:r>
              <a:rPr lang="ru-RU" sz="2400" dirty="0" smtClean="0"/>
              <a:t> вв. —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период «второго </a:t>
            </a:r>
            <a:r>
              <a:rPr lang="ru-RU" dirty="0" err="1" smtClean="0"/>
              <a:t>монументализма</a:t>
            </a:r>
            <a:r>
              <a:rPr lang="ru-RU" dirty="0" smtClean="0"/>
              <a:t>», в котором доминируют традиционные формы. Создаются публицистические произведения.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Вторая половина </a:t>
            </a:r>
            <a:r>
              <a:rPr lang="en-US" sz="2400" dirty="0" smtClean="0"/>
              <a:t>XVI</a:t>
            </a:r>
            <a:r>
              <a:rPr lang="ru-RU" sz="2400" dirty="0" smtClean="0"/>
              <a:t> в. —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время перехода к литературе нового времени. Развитие жанровой системы, появление в литературе новых типов текста: силлабической поэзии, театра. К периоду примыкает время петровских преобразований, завершившее формирование литературы нового типа.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XVII</a:t>
            </a:r>
            <a:r>
              <a:rPr lang="ru-RU" sz="2400" dirty="0" smtClean="0"/>
              <a:t> в. —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отличается </a:t>
            </a:r>
            <a:r>
              <a:rPr lang="ru-RU" dirty="0" smtClean="0"/>
              <a:t>тем, что в ее основе лежит ряд критериев (соотношение оригинальных и переводных произведений, своеобразие тем и идей литературы определенного периода, ведущие принципы отображения действительности, жанры и стили).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Учитывается </a:t>
            </a:r>
            <a:r>
              <a:rPr lang="ru-RU" dirty="0" smtClean="0"/>
              <a:t>также соотнесенность развития литературы с крупными историческими событиями. Авторы выделяют три больших периода, подразделяя первый из них на </a:t>
            </a:r>
            <a:r>
              <a:rPr lang="ru-RU" dirty="0" err="1" smtClean="0"/>
              <a:t>подпериоды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Периодизация, предложенная в учебном пособии В.В. Кускова и И.И. </a:t>
            </a:r>
            <a:r>
              <a:rPr lang="ru-RU" sz="2400" i="1" dirty="0" smtClean="0"/>
              <a:t>Прокофьева,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 конец </a:t>
            </a:r>
            <a:r>
              <a:rPr lang="en-US" dirty="0" smtClean="0"/>
              <a:t>X</a:t>
            </a:r>
            <a:r>
              <a:rPr lang="ru-RU" dirty="0" smtClean="0"/>
              <a:t> — первая половина </a:t>
            </a:r>
            <a:r>
              <a:rPr lang="en-US" dirty="0" smtClean="0"/>
              <a:t>XI</a:t>
            </a:r>
            <a:r>
              <a:rPr lang="ru-RU" dirty="0" smtClean="0"/>
              <a:t> вв. — начальный период формирования древнерусской литературы, когда в Киеве, по свидетельству летописей, работали «писцы </a:t>
            </a:r>
            <a:r>
              <a:rPr lang="ru-RU" dirty="0" err="1" smtClean="0"/>
              <a:t>многи</a:t>
            </a:r>
            <a:r>
              <a:rPr lang="ru-RU" dirty="0" smtClean="0"/>
              <a:t>». Сведения о круге произведений этого периода, их тематике, идеях, жанрах и стилях приблизительны. Преобладающее место в литературе занимали книги религиозного характера: Евангелия, Апостол, Служебные Минеи. Был осуществлен перевод греческих хроник, на основе которого был составлен «Хронограф по великому изложению». Художественной вершиной периода стало «Слово о законе и благодати» Иллариона.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1. </a:t>
            </a:r>
            <a:r>
              <a:rPr lang="ru-RU" sz="2700" dirty="0" smtClean="0"/>
              <a:t>Литература </a:t>
            </a:r>
            <a:r>
              <a:rPr lang="ru-RU" sz="2700" dirty="0" smtClean="0"/>
              <a:t>древнерусского государства </a:t>
            </a:r>
            <a:r>
              <a:rPr lang="en-US" sz="2700" dirty="0" smtClean="0"/>
              <a:t>XI</a:t>
            </a:r>
            <a:r>
              <a:rPr lang="ru-RU" sz="2700" dirty="0" smtClean="0"/>
              <a:t> — первой половины </a:t>
            </a:r>
            <a:r>
              <a:rPr lang="en-US" sz="2700" dirty="0" smtClean="0"/>
              <a:t>XIII</a:t>
            </a:r>
            <a:r>
              <a:rPr lang="ru-RU" sz="2700" dirty="0" smtClean="0"/>
              <a:t> вв. — литература Киевской Руси.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б) середина </a:t>
            </a:r>
            <a:r>
              <a:rPr lang="en-US" dirty="0" smtClean="0"/>
              <a:t>XI</a:t>
            </a:r>
            <a:r>
              <a:rPr lang="ru-RU" dirty="0" smtClean="0"/>
              <a:t> — первая треть </a:t>
            </a:r>
            <a:r>
              <a:rPr lang="en-US" dirty="0" smtClean="0"/>
              <a:t>XII</a:t>
            </a:r>
            <a:r>
              <a:rPr lang="ru-RU" dirty="0" smtClean="0"/>
              <a:t> вв. — литература Киевской Руси. Расцвет оригинальной древнерусской литературы, развитие жанра дидактического «слова» (Феодосий Печерский), житийной литературы, формирование основы «Повести временных лет». Первое «хождение» — игумена Даниила, самобытное «Поучение» Владимира Мономаха. Центральная тема — величия Русской земли. Переводная литература представлена сборниками дидактического характера.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в) вторая треть </a:t>
            </a:r>
            <a:r>
              <a:rPr lang="en-US" dirty="0" smtClean="0"/>
              <a:t>XII</a:t>
            </a:r>
            <a:r>
              <a:rPr lang="ru-RU" dirty="0" smtClean="0"/>
              <a:t> — первая половина </a:t>
            </a:r>
            <a:r>
              <a:rPr lang="en-US" dirty="0" smtClean="0"/>
              <a:t>XIII</a:t>
            </a:r>
            <a:r>
              <a:rPr lang="ru-RU" dirty="0" smtClean="0"/>
              <a:t> в. Областная литература периода феодальной раздробленности: Владимиро-Суздальская, Галицко-Волынская, Тверская и т.д. Развитие местного летописания и агиографии. Вершина периода — «Слово о полку Игореве». Значимые тексты — «Слово» Даниила Заточника и «Слово о погибели Русской земли».  Переводятся творения Ерема и Исаака </a:t>
            </a:r>
            <a:r>
              <a:rPr lang="ru-RU" dirty="0" err="1" smtClean="0"/>
              <a:t>Сириных</a:t>
            </a:r>
            <a:r>
              <a:rPr lang="ru-RU" dirty="0" smtClean="0"/>
              <a:t>, Иоанна </a:t>
            </a:r>
            <a:r>
              <a:rPr lang="ru-RU" dirty="0" err="1" smtClean="0"/>
              <a:t>Дамаскина</a:t>
            </a:r>
            <a:r>
              <a:rPr lang="ru-RU" dirty="0" smtClean="0"/>
              <a:t>. Формируется четий сборник «Торжественник» и «</a:t>
            </a:r>
            <a:r>
              <a:rPr lang="ru-RU" dirty="0" err="1" smtClean="0"/>
              <a:t>Измарагд</a:t>
            </a:r>
            <a:r>
              <a:rPr lang="ru-RU" dirty="0" smtClean="0"/>
              <a:t>».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период борьбы с монголо-татарскими завоевателями и начала формирования централизованного Русского государства вокруг Москвы. Эмоционально-экспрессивный стиль </a:t>
            </a:r>
            <a:r>
              <a:rPr lang="ru-RU" dirty="0" err="1" smtClean="0"/>
              <a:t>Епифания</a:t>
            </a:r>
            <a:r>
              <a:rPr lang="ru-RU" dirty="0" smtClean="0"/>
              <a:t> Премудрого. Дальнейшее развитие стиля исторического повествования. Появление вымышленных сказаний (повесть о Вавилоне граде, «Повесть об </a:t>
            </a:r>
            <a:r>
              <a:rPr lang="ru-RU" dirty="0" err="1" smtClean="0"/>
              <a:t>Иверской</a:t>
            </a:r>
            <a:r>
              <a:rPr lang="ru-RU" dirty="0" smtClean="0"/>
              <a:t> царице Динаре» и др.). Активно развивается литература Новгорода и Твери, демократическая городская культура («Хождения за три моря» Афанасия Никитина). Рост интереса к частному внутреннему миру человека.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2. </a:t>
            </a:r>
            <a:r>
              <a:rPr lang="ru-RU" sz="2400" dirty="0" smtClean="0"/>
              <a:t>Вторая </a:t>
            </a:r>
            <a:r>
              <a:rPr lang="ru-RU" sz="2400" dirty="0" smtClean="0"/>
              <a:t>половина </a:t>
            </a:r>
            <a:r>
              <a:rPr lang="en-US" sz="2400" dirty="0" smtClean="0"/>
              <a:t>XIII</a:t>
            </a:r>
            <a:r>
              <a:rPr lang="ru-RU" sz="2400" dirty="0" smtClean="0"/>
              <a:t> — </a:t>
            </a:r>
            <a:r>
              <a:rPr lang="en-US" sz="2400" dirty="0" smtClean="0"/>
              <a:t>XV</a:t>
            </a:r>
            <a:r>
              <a:rPr lang="ru-RU" sz="2400" dirty="0" smtClean="0"/>
              <a:t> вв. —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период </a:t>
            </a:r>
            <a:r>
              <a:rPr lang="ru-RU" dirty="0" smtClean="0"/>
              <a:t>литературы централизованного Русского государства, влияния областных литератур в единую общерусскую литературу. Расцвет публицистики, обусловленный политическими задачами.  Доминирует велеречивый стиль </a:t>
            </a:r>
            <a:r>
              <a:rPr lang="ru-RU" dirty="0" err="1" smtClean="0"/>
              <a:t>макарьевской</a:t>
            </a:r>
            <a:r>
              <a:rPr lang="ru-RU" dirty="0" smtClean="0"/>
              <a:t> литературной школы.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3. </a:t>
            </a:r>
            <a:r>
              <a:rPr lang="ru-RU" sz="2400" dirty="0" smtClean="0"/>
              <a:t>Конец </a:t>
            </a:r>
            <a:r>
              <a:rPr lang="en-US" sz="2400" dirty="0" smtClean="0"/>
              <a:t>XV</a:t>
            </a:r>
            <a:r>
              <a:rPr lang="ru-RU" sz="2400" dirty="0" smtClean="0"/>
              <a:t> — </a:t>
            </a:r>
            <a:r>
              <a:rPr lang="en-US" sz="2400" dirty="0" smtClean="0"/>
              <a:t>XVI</a:t>
            </a:r>
            <a:r>
              <a:rPr lang="ru-RU" sz="2400" dirty="0" smtClean="0"/>
              <a:t> вв</a:t>
            </a:r>
            <a:r>
              <a:rPr lang="ru-RU" sz="2400" dirty="0" smtClean="0"/>
              <a:t>. </a:t>
            </a:r>
            <a:r>
              <a:rPr lang="ru-RU" sz="2400" dirty="0" smtClean="0"/>
              <a:t>-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а) от начала столетия — до 60-х гг.  Происходит трансформация исторических и агиографических жанров. Усиливается роль посада и появляется демократический читатель. Литература постепенно освобождается от провиденциализма, символизации, </a:t>
            </a:r>
            <a:r>
              <a:rPr lang="ru-RU" dirty="0" err="1" smtClean="0"/>
              <a:t>этикетности</a:t>
            </a:r>
            <a:r>
              <a:rPr lang="ru-RU" dirty="0" smtClean="0"/>
              <a:t> — ведущих принципов художественного метода средневековой литературы. Формируется жанр бытового жизнеописания, демократизируется жанр исторической повести.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Особым </a:t>
            </a:r>
            <a:r>
              <a:rPr lang="ru-RU" sz="2700" dirty="0" smtClean="0"/>
              <a:t>периодом становится </a:t>
            </a:r>
            <a:r>
              <a:rPr lang="en-US" sz="2700" dirty="0" smtClean="0"/>
              <a:t>XVII </a:t>
            </a:r>
            <a:r>
              <a:rPr lang="ru-RU" sz="2700" dirty="0" smtClean="0"/>
              <a:t>в., распадающийся на две части: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б) 60-е гг. </a:t>
            </a:r>
            <a:r>
              <a:rPr lang="en-US" dirty="0" smtClean="0"/>
              <a:t>XVII</a:t>
            </a:r>
            <a:r>
              <a:rPr lang="ru-RU" dirty="0" smtClean="0"/>
              <a:t> в. — конец </a:t>
            </a:r>
            <a:r>
              <a:rPr lang="en-US" dirty="0" smtClean="0"/>
              <a:t>XVII</a:t>
            </a:r>
            <a:r>
              <a:rPr lang="ru-RU" dirty="0" smtClean="0"/>
              <a:t> в., первая треть </a:t>
            </a:r>
            <a:r>
              <a:rPr lang="en-US" dirty="0" smtClean="0"/>
              <a:t>XVIII</a:t>
            </a:r>
            <a:r>
              <a:rPr lang="ru-RU" dirty="0" smtClean="0"/>
              <a:t> вв. Ключевые события периода — церковная реформа Никона, воссоединение Украины с Россией, петровские преобразования. Происходит проникновение в литературу западноевропейских особенностей и жанров. Развивается лирика (</a:t>
            </a:r>
            <a:r>
              <a:rPr lang="ru-RU" dirty="0" err="1" smtClean="0"/>
              <a:t>Симеон</a:t>
            </a:r>
            <a:r>
              <a:rPr lang="ru-RU" dirty="0" smtClean="0"/>
              <a:t> Полоцкий). В литературу проникает сатира («</a:t>
            </a:r>
            <a:r>
              <a:rPr lang="ru-RU" dirty="0" err="1" smtClean="0"/>
              <a:t>Калязинская</a:t>
            </a:r>
            <a:r>
              <a:rPr lang="ru-RU" dirty="0" smtClean="0"/>
              <a:t> челобитная», «Повесть о Ерше </a:t>
            </a:r>
            <a:r>
              <a:rPr lang="ru-RU" dirty="0" err="1" smtClean="0"/>
              <a:t>Ершовиче</a:t>
            </a:r>
            <a:r>
              <a:rPr lang="ru-RU" dirty="0" smtClean="0"/>
              <a:t>»). Развивается бытовая повесть, в которой появляется обыденный герой — купеческий сын, захудалый дворянин.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</TotalTime>
  <Words>954</Words>
  <Application>Microsoft Office PowerPoint</Application>
  <PresentationFormat>Экран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    Проблема периодизации  русской литературы   </vt:lpstr>
      <vt:lpstr>Критерии периодизации:</vt:lpstr>
      <vt:lpstr>ДРЕВНЕРУССКАЯ ЛИТЕРАТУРА (XI — XVII вв.) </vt:lpstr>
      <vt:lpstr>Слайд 4</vt:lpstr>
      <vt:lpstr>В основе периодизации, предложенной Д.С.Лихачевым в академическом издании «Истории русской литературы»,</vt:lpstr>
      <vt:lpstr>  Первая четверть XI — начало XII вв. —  </vt:lpstr>
      <vt:lpstr>  Начало XII — первая четверть XIII вв. —  </vt:lpstr>
      <vt:lpstr>Середина XIII — середина XIV вв. —</vt:lpstr>
      <vt:lpstr>Конец XIV — первая половина XV вв. (1380)</vt:lpstr>
      <vt:lpstr>Вторая половина XV — первая половина XVI вв. —</vt:lpstr>
      <vt:lpstr>Вторая половина XVI в. —</vt:lpstr>
      <vt:lpstr>XVII в. —</vt:lpstr>
      <vt:lpstr>Периодизация, предложенная в учебном пособии В.В. Кускова и И.И. Прокофьева,</vt:lpstr>
      <vt:lpstr>  1. Литература древнерусского государства XI — первой половины XIII вв. — литература Киевской Руси. </vt:lpstr>
      <vt:lpstr>Слайд 15</vt:lpstr>
      <vt:lpstr>Слайд 16</vt:lpstr>
      <vt:lpstr>2. Вторая половина XIII — XV вв. —</vt:lpstr>
      <vt:lpstr>3. Конец XV — XVI вв. -</vt:lpstr>
      <vt:lpstr> Особым периодом становится XVII в., распадающийся на две части: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</dc:title>
  <dc:creator>Таня</dc:creator>
  <cp:lastModifiedBy>Сергей</cp:lastModifiedBy>
  <cp:revision>31</cp:revision>
  <dcterms:created xsi:type="dcterms:W3CDTF">2023-02-13T13:35:05Z</dcterms:created>
  <dcterms:modified xsi:type="dcterms:W3CDTF">2023-02-20T09:28:12Z</dcterms:modified>
</cp:coreProperties>
</file>