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4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200" cap="all" dirty="0" smtClean="0"/>
              <a:t>Проблема синтеза искусств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cap="all" dirty="0" err="1" smtClean="0"/>
              <a:t>Экфрасис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r>
              <a:rPr lang="ru-RU" dirty="0" smtClean="0"/>
              <a:t>Искусство второй половины </a:t>
            </a:r>
            <a:r>
              <a:rPr lang="en-US" dirty="0" smtClean="0"/>
              <a:t>XIX </a:t>
            </a:r>
            <a:r>
              <a:rPr lang="ru-RU" dirty="0" smtClean="0"/>
              <a:t>— начала ХХ века подошло к такому этапу своего развития, кода прежних рамок отдельных его видов было уже недостаточно, оно обнаружило новое качество — стремление к синтезу. </a:t>
            </a:r>
            <a:endParaRPr lang="ru-RU" dirty="0" smtClean="0"/>
          </a:p>
          <a:p>
            <a:r>
              <a:rPr lang="ru-RU" dirty="0" smtClean="0"/>
              <a:t>«Осознанное </a:t>
            </a:r>
            <a:r>
              <a:rPr lang="ru-RU" dirty="0" smtClean="0"/>
              <a:t>обращение к взаимодействию различных семиотических систем стало доминирующей тенденцией художественного поиска в </a:t>
            </a:r>
            <a:r>
              <a:rPr lang="en-US" dirty="0" smtClean="0"/>
              <a:t>XX </a:t>
            </a:r>
            <a:r>
              <a:rPr lang="ru-RU" dirty="0" smtClean="0"/>
              <a:t>веке</a:t>
            </a:r>
            <a:r>
              <a:rPr lang="ru-RU" dirty="0" smtClean="0"/>
              <a:t>» </a:t>
            </a:r>
          </a:p>
          <a:p>
            <a:pPr algn="r">
              <a:buNone/>
            </a:pPr>
            <a:r>
              <a:rPr lang="ru-RU" dirty="0" smtClean="0"/>
              <a:t>(М.В. Алексеева)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65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- понятие</a:t>
            </a:r>
            <a:r>
              <a:rPr lang="ru-RU" dirty="0" smtClean="0"/>
              <a:t>, обозначающее форму восприятия, характеризующуюся связями между чувствами в психике, а также результаты их проявлений в конкретных областях искусства: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</a:t>
            </a:r>
            <a:r>
              <a:rPr lang="ru-RU" dirty="0" smtClean="0"/>
              <a:t>) поэтические тропы и стилистические фигуры, связанные с </a:t>
            </a:r>
            <a:r>
              <a:rPr lang="ru-RU" dirty="0" err="1" smtClean="0"/>
              <a:t>межчувственными</a:t>
            </a:r>
            <a:r>
              <a:rPr lang="ru-RU" dirty="0" smtClean="0"/>
              <a:t> переносам;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</a:t>
            </a:r>
            <a:r>
              <a:rPr lang="ru-RU" dirty="0" smtClean="0"/>
              <a:t>) цветовые и пространственные образы, вызываемые музыкой;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</a:t>
            </a:r>
            <a:r>
              <a:rPr lang="ru-RU" dirty="0" smtClean="0"/>
              <a:t>) взаимодействие искусств (зрительных и слуховых)» 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(Лексикон </a:t>
            </a:r>
            <a:r>
              <a:rPr lang="ru-RU" dirty="0" err="1" smtClean="0"/>
              <a:t>нонклассики</a:t>
            </a:r>
            <a:r>
              <a:rPr lang="ru-RU" dirty="0" smtClean="0"/>
              <a:t>. Художественно-эстетическая культура ХХ века</a:t>
            </a:r>
            <a:r>
              <a:rPr lang="ru-RU" dirty="0" smtClean="0"/>
              <a:t>»)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В качестве одного из проявлений такого синтеза разных форм восприятия еще в конце </a:t>
            </a:r>
            <a:r>
              <a:rPr lang="en-US" sz="2800" dirty="0" smtClean="0"/>
              <a:t>XIX</a:t>
            </a:r>
            <a:r>
              <a:rPr lang="ru-RU" sz="2800" dirty="0" smtClean="0"/>
              <a:t> столетия была осмыслена </a:t>
            </a:r>
            <a:r>
              <a:rPr lang="ru-RU" sz="2800" dirty="0" smtClean="0"/>
              <a:t>синестезия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Явление синестезии охватывает все виды искусства, и, как отмечает исследователь О.Г. </a:t>
            </a:r>
            <a:r>
              <a:rPr lang="ru-RU" dirty="0" err="1" smtClean="0"/>
              <a:t>Мукина</a:t>
            </a:r>
            <a:r>
              <a:rPr lang="ru-RU" dirty="0" smtClean="0"/>
              <a:t>, «служит одним из источников выразительности в поэзии русских поэтов </a:t>
            </a:r>
            <a:r>
              <a:rPr lang="en-US" dirty="0" smtClean="0"/>
              <a:t>XIX </a:t>
            </a:r>
            <a:r>
              <a:rPr lang="ru-RU" dirty="0" smtClean="0"/>
              <a:t>— </a:t>
            </a:r>
            <a:r>
              <a:rPr lang="en-US" dirty="0" smtClean="0"/>
              <a:t>XX</a:t>
            </a:r>
            <a:r>
              <a:rPr lang="ru-RU" dirty="0" smtClean="0"/>
              <a:t> века. Активизируя с помощью синестезии чувственно-образное восприятие читателей, поэт &lt;…&gt; стремится создать полные, реальные, значимые для читателя образы</a:t>
            </a:r>
            <a:r>
              <a:rPr lang="ru-RU" dirty="0" smtClean="0"/>
              <a:t>…». </a:t>
            </a:r>
          </a:p>
          <a:p>
            <a:pPr>
              <a:buNone/>
            </a:pPr>
            <a:r>
              <a:rPr lang="ru-RU" dirty="0" smtClean="0"/>
              <a:t>Синестезия </a:t>
            </a:r>
            <a:r>
              <a:rPr lang="ru-RU" dirty="0" smtClean="0"/>
              <a:t>расширяет ассоциативный спектр человеческого восприятия. Об этом говорит и искусствовед А. </a:t>
            </a:r>
            <a:r>
              <a:rPr lang="ru-RU" dirty="0" err="1" smtClean="0"/>
              <a:t>Бобылева</a:t>
            </a:r>
            <a:r>
              <a:rPr lang="ru-RU" dirty="0" smtClean="0"/>
              <a:t>: «Художники начинают слышать музыку живописного пространства, музыканты — видеть цвета рождающихся звуков или их пластическое выражение»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Изначально </a:t>
            </a:r>
            <a:r>
              <a:rPr lang="ru-RU" dirty="0" err="1" smtClean="0"/>
              <a:t>экфрасис</a:t>
            </a:r>
            <a:r>
              <a:rPr lang="ru-RU" dirty="0" smtClean="0"/>
              <a:t> — риторический прием, упражнение для </a:t>
            </a:r>
            <a:r>
              <a:rPr lang="ru-RU" dirty="0" smtClean="0"/>
              <a:t>риторов.</a:t>
            </a:r>
          </a:p>
          <a:p>
            <a:pPr>
              <a:buNone/>
            </a:pPr>
            <a:r>
              <a:rPr lang="ru-RU" dirty="0" err="1" smtClean="0"/>
              <a:t>Экфрасис</a:t>
            </a:r>
            <a:r>
              <a:rPr lang="ru-RU" dirty="0" smtClean="0"/>
              <a:t> в античной литературе был настолько распространен, что даже образовал отдельное направление. Например, в одном из трактатов </a:t>
            </a:r>
            <a:r>
              <a:rPr lang="ru-RU" dirty="0" err="1" smtClean="0"/>
              <a:t>Филострата</a:t>
            </a:r>
            <a:r>
              <a:rPr lang="ru-RU" dirty="0" smtClean="0"/>
              <a:t> Старшего под названием «Картины» автор описывает изображения и толкует их содержание.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Экфрасис</a:t>
            </a:r>
            <a:r>
              <a:rPr lang="ru-RU" sz="2800" dirty="0" smtClean="0"/>
              <a:t> (</a:t>
            </a:r>
            <a:r>
              <a:rPr lang="ru-RU" sz="2800" dirty="0" err="1" smtClean="0"/>
              <a:t>др.-греч</a:t>
            </a:r>
            <a:r>
              <a:rPr lang="ru-RU" sz="2800" dirty="0" smtClean="0"/>
              <a:t>. — «способ выражения, слог, стиль</a:t>
            </a:r>
            <a:r>
              <a:rPr lang="ru-RU" sz="2800" dirty="0" smtClean="0"/>
              <a:t>»)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Новую жизнь термин получил сравнительно недавно, и его новейшие толкования можно разделить на две группы, закрепив их за позициями известных исследователей </a:t>
            </a:r>
            <a:r>
              <a:rPr lang="ru-RU" dirty="0" err="1" smtClean="0"/>
              <a:t>экфрасиса</a:t>
            </a:r>
            <a:r>
              <a:rPr lang="ru-RU" dirty="0" smtClean="0"/>
              <a:t> Р. </a:t>
            </a:r>
            <a:r>
              <a:rPr lang="ru-RU" dirty="0" err="1" smtClean="0"/>
              <a:t>Барта</a:t>
            </a:r>
            <a:r>
              <a:rPr lang="ru-RU" dirty="0" smtClean="0"/>
              <a:t> и Л.</a:t>
            </a:r>
            <a:r>
              <a:rPr lang="en-US" dirty="0" smtClean="0"/>
              <a:t> </a:t>
            </a:r>
            <a:r>
              <a:rPr lang="ru-RU" dirty="0" smtClean="0"/>
              <a:t>Геллера.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Для Р</a:t>
            </a:r>
            <a:r>
              <a:rPr lang="ru-RU" dirty="0" smtClean="0"/>
              <a:t>. </a:t>
            </a:r>
            <a:r>
              <a:rPr lang="ru-RU" dirty="0" err="1" smtClean="0"/>
              <a:t>Барта</a:t>
            </a:r>
            <a:r>
              <a:rPr lang="ru-RU" dirty="0" smtClean="0"/>
              <a:t> </a:t>
            </a:r>
            <a:r>
              <a:rPr lang="ru-RU" dirty="0" err="1" smtClean="0"/>
              <a:t>экфрасис</a:t>
            </a:r>
            <a:r>
              <a:rPr lang="ru-RU" dirty="0" smtClean="0"/>
              <a:t> не что иное, как прием создания литературного описания. Исследователь осмысливает механизм его возникновения, который состоит в том, что автор сначала мысленно представляет живописный объект, а затем организует описание, отделенное от прочего мира границей рамы. Таким образом, </a:t>
            </a:r>
            <a:r>
              <a:rPr lang="ru-RU" dirty="0" err="1" smtClean="0"/>
              <a:t>экфрасис</a:t>
            </a:r>
            <a:r>
              <a:rPr lang="ru-RU" dirty="0" smtClean="0"/>
              <a:t> в интерпретации Р. </a:t>
            </a:r>
            <a:r>
              <a:rPr lang="ru-RU" dirty="0" err="1" smtClean="0"/>
              <a:t>Барта</a:t>
            </a:r>
            <a:r>
              <a:rPr lang="ru-RU" dirty="0" smtClean="0"/>
              <a:t> представляет собой «копию копии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Р. </a:t>
            </a:r>
            <a:r>
              <a:rPr lang="ru-RU" sz="2800" dirty="0" err="1" smtClean="0"/>
              <a:t>Барт</a:t>
            </a:r>
            <a:r>
              <a:rPr lang="ru-RU" sz="2800" dirty="0" smtClean="0"/>
              <a:t> Введение в структурный анализ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Л. </a:t>
            </a:r>
            <a:r>
              <a:rPr lang="ru-RU" dirty="0" smtClean="0"/>
              <a:t>Геллер не </a:t>
            </a:r>
            <a:r>
              <a:rPr lang="ru-RU" dirty="0" smtClean="0"/>
              <a:t>отрицает идею двойственности </a:t>
            </a:r>
            <a:r>
              <a:rPr lang="ru-RU" dirty="0" err="1" smtClean="0"/>
              <a:t>экфрасиса</a:t>
            </a:r>
            <a:r>
              <a:rPr lang="ru-RU" dirty="0" smtClean="0"/>
              <a:t>, но трактует его значительно шире, понимая под этим термином «всякое воспроизведение одного искусства средствами другого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Он </a:t>
            </a:r>
            <a:r>
              <a:rPr lang="ru-RU" dirty="0" smtClean="0"/>
              <a:t>оспаривает идею Р. </a:t>
            </a:r>
            <a:r>
              <a:rPr lang="ru-RU" dirty="0" err="1" smtClean="0"/>
              <a:t>Барта</a:t>
            </a:r>
            <a:r>
              <a:rPr lang="ru-RU" dirty="0" smtClean="0"/>
              <a:t>, предлагая выйти за пределы сложившегося подхода к </a:t>
            </a:r>
            <a:r>
              <a:rPr lang="ru-RU" dirty="0" err="1" smtClean="0"/>
              <a:t>экфрасису</a:t>
            </a:r>
            <a:r>
              <a:rPr lang="ru-RU" dirty="0" smtClean="0"/>
              <a:t> как к «копии второго порядка», поскольку перевод чувственных восприятий и интуитивного знания на язык искусства – действие иного уровня сложности и ответственности, чем снятие копии с готовой модели мира. </a:t>
            </a:r>
            <a:endParaRPr lang="ru-RU" dirty="0" smtClean="0"/>
          </a:p>
          <a:p>
            <a:r>
              <a:rPr lang="ru-RU" dirty="0" err="1" smtClean="0"/>
              <a:t>Экфрасис</a:t>
            </a:r>
            <a:r>
              <a:rPr lang="ru-RU" dirty="0" smtClean="0"/>
              <a:t> </a:t>
            </a:r>
            <a:r>
              <a:rPr lang="ru-RU" dirty="0" smtClean="0"/>
              <a:t>переводится в область культуры, поскольку за обычным копированием раскрываются дополнительные </a:t>
            </a:r>
            <a:r>
              <a:rPr lang="ru-RU" dirty="0" err="1" smtClean="0"/>
              <a:t>коннотативные</a:t>
            </a:r>
            <a:r>
              <a:rPr lang="ru-RU" dirty="0" smtClean="0"/>
              <a:t> смыслы, которые рождают новые трактовки произведения.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Геллер Л. Воскрешение понятия, или Слово об </a:t>
            </a:r>
            <a:r>
              <a:rPr lang="ru-RU" sz="2800" dirty="0" err="1" smtClean="0"/>
              <a:t>экфрасисе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экфрасис</a:t>
            </a:r>
            <a:r>
              <a:rPr lang="ru-RU" dirty="0" smtClean="0"/>
              <a:t> не только словесное обозначение изображения, но и выраженная в нем рецептивная установка на воссоздающее воображение читателя, в частности ориентация его на восприятие подтекста»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М.Г. </a:t>
            </a:r>
            <a:r>
              <a:rPr lang="ru-RU" sz="2800" dirty="0" err="1" smtClean="0"/>
              <a:t>Уртминцева</a:t>
            </a:r>
            <a:r>
              <a:rPr lang="ru-RU" sz="2800" dirty="0" smtClean="0"/>
              <a:t> </a:t>
            </a:r>
            <a:r>
              <a:rPr lang="ru-RU" sz="2800" dirty="0" smtClean="0"/>
              <a:t>«</a:t>
            </a:r>
            <a:r>
              <a:rPr lang="ru-RU" sz="2800" dirty="0" smtClean="0"/>
              <a:t>Научная проблема и методика ее исследования»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Экфрасис</a:t>
            </a:r>
            <a:r>
              <a:rPr lang="ru-RU" dirty="0" smtClean="0"/>
              <a:t> ориентирован на выражение того, что в литературе мы назвали бы подтекстом, а в живописи, наверное, </a:t>
            </a:r>
            <a:r>
              <a:rPr lang="ru-RU" dirty="0" err="1" smtClean="0"/>
              <a:t>затекстом</a:t>
            </a:r>
            <a:r>
              <a:rPr lang="ru-RU" dirty="0" smtClean="0"/>
              <a:t>, — это прочтение изображения, не лишенное </a:t>
            </a:r>
            <a:r>
              <a:rPr lang="ru-RU" dirty="0" err="1" smtClean="0"/>
              <a:t>вчитывания</a:t>
            </a:r>
            <a:r>
              <a:rPr lang="ru-RU" dirty="0" smtClean="0"/>
              <a:t> в него дополнительных смыслов»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/>
              <a:t>Меднис</a:t>
            </a:r>
            <a:r>
              <a:rPr lang="ru-RU" sz="2800" dirty="0" smtClean="0"/>
              <a:t> Н. Е. «Религиозный </a:t>
            </a:r>
            <a:r>
              <a:rPr lang="ru-RU" sz="2800" dirty="0" err="1" smtClean="0"/>
              <a:t>экфрасис</a:t>
            </a:r>
            <a:r>
              <a:rPr lang="ru-RU" sz="2800" dirty="0" smtClean="0"/>
              <a:t>» в русской литературе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2507"/>
          </a:xfrm>
        </p:spPr>
        <p:txBody>
          <a:bodyPr>
            <a:normAutofit/>
          </a:bodyPr>
          <a:lstStyle/>
          <a:p>
            <a:pPr lvl="0"/>
            <a:r>
              <a:rPr lang="ru-RU" dirty="0" err="1" smtClean="0"/>
              <a:t>экфрасис</a:t>
            </a:r>
            <a:r>
              <a:rPr lang="ru-RU" dirty="0" smtClean="0"/>
              <a:t> - </a:t>
            </a:r>
            <a:r>
              <a:rPr lang="ru-RU" dirty="0" smtClean="0"/>
              <a:t>«</a:t>
            </a:r>
            <a:r>
              <a:rPr lang="ru-RU" dirty="0" smtClean="0"/>
              <a:t>художественно-мировоззренческая </a:t>
            </a:r>
            <a:r>
              <a:rPr lang="ru-RU" dirty="0" smtClean="0"/>
              <a:t>модель», </a:t>
            </a:r>
            <a:r>
              <a:rPr lang="ru-RU" dirty="0" smtClean="0"/>
              <a:t>включающая </a:t>
            </a:r>
            <a:r>
              <a:rPr lang="ru-RU" dirty="0" smtClean="0"/>
              <a:t>все типы художественных описаний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Яценко</a:t>
            </a:r>
            <a:r>
              <a:rPr lang="ru-RU" sz="2000" dirty="0" smtClean="0"/>
              <a:t> Е. В. Любите живопись, поэты…»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 Прием, наделенный </a:t>
            </a:r>
            <a:r>
              <a:rPr lang="ru-RU" dirty="0" smtClean="0"/>
              <a:t>самостоятельными задачами: риторической, коммуникативной, семиотической, </a:t>
            </a:r>
            <a:r>
              <a:rPr lang="ru-RU" dirty="0" smtClean="0"/>
              <a:t>герменевтической (Р</a:t>
            </a:r>
            <a:r>
              <a:rPr lang="ru-RU" dirty="0" smtClean="0"/>
              <a:t>. </a:t>
            </a:r>
            <a:r>
              <a:rPr lang="ru-RU" dirty="0" err="1" smtClean="0"/>
              <a:t>Барт</a:t>
            </a:r>
            <a:r>
              <a:rPr lang="ru-RU" dirty="0" smtClean="0"/>
              <a:t>, Р. </a:t>
            </a:r>
            <a:r>
              <a:rPr lang="ru-RU" dirty="0" err="1" smtClean="0"/>
              <a:t>Ходель</a:t>
            </a:r>
            <a:r>
              <a:rPr lang="ru-RU" dirty="0" smtClean="0"/>
              <a:t>, Ж. </a:t>
            </a:r>
            <a:r>
              <a:rPr lang="ru-RU" dirty="0" err="1" smtClean="0"/>
              <a:t>Хетени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- Троп: </a:t>
            </a:r>
            <a:r>
              <a:rPr lang="ru-RU" dirty="0" err="1" smtClean="0"/>
              <a:t>экфрасис-сравнение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экфрасис-символ</a:t>
            </a:r>
            <a:r>
              <a:rPr lang="ru-RU" dirty="0" smtClean="0"/>
              <a:t> </a:t>
            </a:r>
            <a:r>
              <a:rPr lang="ru-RU" dirty="0" smtClean="0"/>
              <a:t>(М. Нике)</a:t>
            </a:r>
          </a:p>
          <a:p>
            <a:pPr>
              <a:buNone/>
            </a:pPr>
            <a:r>
              <a:rPr lang="ru-RU" dirty="0" smtClean="0"/>
              <a:t>- Э</a:t>
            </a:r>
            <a:r>
              <a:rPr lang="ru-RU" dirty="0" smtClean="0"/>
              <a:t>лемент </a:t>
            </a:r>
            <a:r>
              <a:rPr lang="ru-RU" dirty="0" err="1" smtClean="0"/>
              <a:t>сюжетосложения</a:t>
            </a:r>
            <a:r>
              <a:rPr lang="ru-RU" dirty="0" smtClean="0"/>
              <a:t> и, одновременно, поэтики художественного </a:t>
            </a:r>
            <a:r>
              <a:rPr lang="ru-RU" dirty="0" smtClean="0"/>
              <a:t>текста (Л.Н. Дмитриевская)</a:t>
            </a:r>
          </a:p>
          <a:p>
            <a:pPr>
              <a:buNone/>
            </a:pPr>
            <a:r>
              <a:rPr lang="ru-RU" dirty="0" smtClean="0"/>
              <a:t>- С</a:t>
            </a:r>
            <a:r>
              <a:rPr lang="ru-RU" dirty="0" smtClean="0"/>
              <a:t>пецифическую </a:t>
            </a:r>
            <a:r>
              <a:rPr lang="ru-RU" dirty="0" smtClean="0"/>
              <a:t>жанровую модель или тип </a:t>
            </a:r>
            <a:r>
              <a:rPr lang="ru-RU" dirty="0" smtClean="0"/>
              <a:t>текста (Н.В. Брагинская)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Дискуссионным на современном этапе изучения </a:t>
            </a:r>
            <a:r>
              <a:rPr lang="ru-RU" sz="2800" dirty="0" err="1" smtClean="0"/>
              <a:t>экфрасиса</a:t>
            </a:r>
            <a:r>
              <a:rPr lang="ru-RU" sz="2800" dirty="0" smtClean="0"/>
              <a:t> является вопрос о его </a:t>
            </a:r>
            <a:r>
              <a:rPr lang="ru-RU" sz="2800" dirty="0" smtClean="0"/>
              <a:t>природе: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Сегодня </a:t>
            </a:r>
            <a:r>
              <a:rPr lang="ru-RU" dirty="0" err="1" smtClean="0"/>
              <a:t>экфрасис</a:t>
            </a:r>
            <a:r>
              <a:rPr lang="ru-RU" dirty="0" smtClean="0"/>
              <a:t> все чаще толкуют расширительно, понимая под ним сферу контактов разных видов искусства, отображение в литературе произведений живописи, скульптуры, архитектуры, музыки и т.д.: «всякое воспроизведение одного искусства средствами другого</a:t>
            </a:r>
            <a:r>
              <a:rPr lang="ru-RU" dirty="0" smtClean="0"/>
              <a:t>» (Л. Геллер)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апелляция к читателю с целью создания эффекта единомыслия, «своего круга»;</a:t>
            </a:r>
          </a:p>
          <a:p>
            <a:pPr lvl="0"/>
            <a:r>
              <a:rPr lang="ru-RU" dirty="0" smtClean="0"/>
              <a:t>апелляция к читателю с целью оживления его воображения;</a:t>
            </a:r>
          </a:p>
          <a:p>
            <a:pPr lvl="0"/>
            <a:r>
              <a:rPr lang="ru-RU" dirty="0" smtClean="0"/>
              <a:t>диалог с другим творческим сознанием;</a:t>
            </a:r>
          </a:p>
          <a:p>
            <a:pPr lvl="0"/>
            <a:r>
              <a:rPr lang="ru-RU" dirty="0" smtClean="0"/>
              <a:t>высказывание отношения к миру с помощью </a:t>
            </a:r>
            <a:r>
              <a:rPr lang="ru-RU" dirty="0" err="1" smtClean="0"/>
              <a:t>экфрасиса-намека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высказывание отношения к вовлекаемому в литературный материал произведению;</a:t>
            </a:r>
          </a:p>
          <a:p>
            <a:pPr lvl="0"/>
            <a:r>
              <a:rPr lang="ru-RU" dirty="0" smtClean="0"/>
              <a:t>пояснение содержания привлекаемого материала для аудитории (как это было у </a:t>
            </a:r>
            <a:r>
              <a:rPr lang="ru-RU" dirty="0" err="1" smtClean="0"/>
              <a:t>Филострата</a:t>
            </a:r>
            <a:r>
              <a:rPr lang="ru-RU" dirty="0" smtClean="0"/>
              <a:t>);</a:t>
            </a:r>
          </a:p>
          <a:p>
            <a:pPr lvl="0"/>
            <a:r>
              <a:rPr lang="ru-RU" dirty="0" smtClean="0"/>
              <a:t>дидактика и др.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Функции </a:t>
            </a:r>
            <a:r>
              <a:rPr lang="ru-RU" sz="2800" dirty="0" err="1" smtClean="0"/>
              <a:t>экфрасиса</a:t>
            </a:r>
            <a:r>
              <a:rPr lang="ru-RU" sz="2800" dirty="0" smtClean="0"/>
              <a:t>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по </a:t>
            </a:r>
            <a:r>
              <a:rPr lang="ru-RU" dirty="0" smtClean="0"/>
              <a:t>объему</a:t>
            </a:r>
            <a:r>
              <a:rPr lang="ru-RU" dirty="0" smtClean="0"/>
              <a:t> </a:t>
            </a:r>
            <a:r>
              <a:rPr lang="ru-RU" dirty="0" smtClean="0"/>
              <a:t>(полные</a:t>
            </a:r>
            <a:r>
              <a:rPr lang="ru-RU" dirty="0" smtClean="0"/>
              <a:t>, </a:t>
            </a:r>
            <a:r>
              <a:rPr lang="ru-RU" dirty="0" smtClean="0"/>
              <a:t>свернутые, нулевые);</a:t>
            </a:r>
            <a:r>
              <a:rPr lang="ru-RU" dirty="0" smtClean="0"/>
              <a:t> </a:t>
            </a:r>
            <a:endParaRPr lang="ru-RU" dirty="0" smtClean="0"/>
          </a:p>
          <a:p>
            <a:pPr lvl="0"/>
            <a:r>
              <a:rPr lang="ru-RU" dirty="0" smtClean="0"/>
              <a:t>по объекту </a:t>
            </a:r>
            <a:r>
              <a:rPr lang="ru-RU" dirty="0" smtClean="0"/>
              <a:t>описания</a:t>
            </a:r>
            <a:r>
              <a:rPr lang="ru-RU" dirty="0" smtClean="0"/>
              <a:t> </a:t>
            </a:r>
            <a:r>
              <a:rPr lang="ru-RU" dirty="0" smtClean="0"/>
              <a:t>(прямой, косвенный);</a:t>
            </a:r>
          </a:p>
          <a:p>
            <a:r>
              <a:rPr lang="ru-RU" dirty="0" smtClean="0"/>
              <a:t>по предмету описания </a:t>
            </a:r>
            <a:r>
              <a:rPr lang="ru-RU" dirty="0" smtClean="0"/>
              <a:t>(изобразительное </a:t>
            </a:r>
            <a:r>
              <a:rPr lang="ru-RU" dirty="0" smtClean="0"/>
              <a:t>искусство; </a:t>
            </a:r>
            <a:r>
              <a:rPr lang="ru-RU" dirty="0" smtClean="0"/>
              <a:t>неизобразительное </a:t>
            </a:r>
            <a:r>
              <a:rPr lang="ru-RU" dirty="0" smtClean="0"/>
              <a:t>искусство</a:t>
            </a:r>
            <a:r>
              <a:rPr lang="ru-RU" dirty="0" smtClean="0"/>
              <a:t>; синтетическое </a:t>
            </a:r>
            <a:r>
              <a:rPr lang="ru-RU" dirty="0" smtClean="0"/>
              <a:t>искусство (кино) и др</a:t>
            </a:r>
            <a:r>
              <a:rPr lang="ru-RU" dirty="0" smtClean="0"/>
              <a:t>.);</a:t>
            </a:r>
          </a:p>
          <a:p>
            <a:pPr lvl="0"/>
            <a:r>
              <a:rPr lang="ru-RU" dirty="0" smtClean="0"/>
              <a:t>по способу организации </a:t>
            </a:r>
            <a:r>
              <a:rPr lang="ru-RU" dirty="0" err="1" smtClean="0"/>
              <a:t>экфрастического</a:t>
            </a:r>
            <a:r>
              <a:rPr lang="ru-RU" dirty="0" smtClean="0"/>
              <a:t> </a:t>
            </a:r>
            <a:r>
              <a:rPr lang="ru-RU" dirty="0" smtClean="0"/>
              <a:t>описания</a:t>
            </a:r>
            <a:r>
              <a:rPr lang="ru-RU" dirty="0" smtClean="0"/>
              <a:t> </a:t>
            </a:r>
            <a:r>
              <a:rPr lang="ru-RU" dirty="0" smtClean="0"/>
              <a:t>(монологический, диалогический)</a:t>
            </a:r>
            <a:endParaRPr lang="ru-RU" dirty="0" smtClean="0"/>
          </a:p>
          <a:p>
            <a:r>
              <a:rPr lang="ru-RU" dirty="0" smtClean="0"/>
              <a:t> по происхождения (реальные, вымышленные);</a:t>
            </a:r>
          </a:p>
          <a:p>
            <a:r>
              <a:rPr lang="ru-RU" dirty="0" smtClean="0"/>
              <a:t>п</a:t>
            </a:r>
            <a:r>
              <a:rPr lang="ru-RU" dirty="0" smtClean="0"/>
              <a:t>о цели (эмоционально-экспрессивные, сюжетообразующие)</a:t>
            </a:r>
            <a:endParaRPr lang="ru-RU" dirty="0" smtClean="0"/>
          </a:p>
          <a:p>
            <a:pPr lvl="0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Типология </a:t>
            </a:r>
            <a:r>
              <a:rPr lang="ru-RU" sz="2800" dirty="0" err="1" smtClean="0"/>
              <a:t>экфрасиса</a:t>
            </a:r>
            <a:r>
              <a:rPr lang="ru-RU" sz="2800" dirty="0" smtClean="0"/>
              <a:t>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Реалистический </a:t>
            </a:r>
            <a:r>
              <a:rPr lang="ru-RU" dirty="0" err="1" smtClean="0"/>
              <a:t>экфрасис</a:t>
            </a:r>
            <a:r>
              <a:rPr lang="ru-RU" dirty="0" smtClean="0"/>
              <a:t>, чаще всего, сосредоточен на изображаемом объекте, </a:t>
            </a:r>
            <a:r>
              <a:rPr lang="ru-RU" dirty="0" err="1" smtClean="0"/>
              <a:t>ценностно</a:t>
            </a:r>
            <a:r>
              <a:rPr lang="ru-RU" dirty="0" smtClean="0"/>
              <a:t> ориентирован. </a:t>
            </a:r>
            <a:r>
              <a:rPr lang="ru-RU" dirty="0" err="1" smtClean="0"/>
              <a:t>Постреалистический</a:t>
            </a:r>
            <a:r>
              <a:rPr lang="ru-RU" dirty="0" smtClean="0"/>
              <a:t> </a:t>
            </a:r>
            <a:r>
              <a:rPr lang="ru-RU" dirty="0" err="1" smtClean="0"/>
              <a:t>экфрасис</a:t>
            </a:r>
            <a:r>
              <a:rPr lang="ru-RU" dirty="0" smtClean="0"/>
              <a:t> </a:t>
            </a:r>
            <a:r>
              <a:rPr lang="ru-RU" dirty="0" err="1" smtClean="0"/>
              <a:t>пересотворяет</a:t>
            </a:r>
            <a:r>
              <a:rPr lang="ru-RU" dirty="0" smtClean="0"/>
              <a:t> объект, смещает внимание на воспринимающего, возможно, ставит под сомнение </a:t>
            </a:r>
            <a:r>
              <a:rPr lang="ru-RU" dirty="0" err="1" smtClean="0"/>
              <a:t>ценностность</a:t>
            </a:r>
            <a:r>
              <a:rPr lang="ru-RU" dirty="0" smtClean="0"/>
              <a:t> объекта.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/>
              <a:t>Экфрасис</a:t>
            </a:r>
            <a:r>
              <a:rPr lang="ru-RU" sz="2800" dirty="0" smtClean="0"/>
              <a:t> и метод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86</TotalTime>
  <Words>789</Words>
  <Application>Microsoft Office PowerPoint</Application>
  <PresentationFormat>Экран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     Проблема синтеза искусств </vt:lpstr>
      <vt:lpstr>Слайд 2</vt:lpstr>
      <vt:lpstr>В качестве одного из проявлений такого синтеза разных форм восприятия еще в конце XIX столетия была осмыслена синестезия</vt:lpstr>
      <vt:lpstr>Слайд 4</vt:lpstr>
      <vt:lpstr>Экфрасис (др.-греч. — «способ выражения, слог, стиль»)  </vt:lpstr>
      <vt:lpstr>  </vt:lpstr>
      <vt:lpstr>Р. Барт Введение в структурный анализ</vt:lpstr>
      <vt:lpstr>Геллер Л. Воскрешение понятия, или Слово об экфрасисе</vt:lpstr>
      <vt:lpstr>М.Г. Уртминцева «Научная проблема и методика ее исследования»</vt:lpstr>
      <vt:lpstr>Меднис Н. Е. «Религиозный экфрасис» в русской литературе</vt:lpstr>
      <vt:lpstr>Яценко Е. В. Любите живопись, поэты…»</vt:lpstr>
      <vt:lpstr>Дискуссионным на современном этапе изучения экфрасиса является вопрос о его природе:</vt:lpstr>
      <vt:lpstr>Слайд 13</vt:lpstr>
      <vt:lpstr>  Функции экфрасиса:</vt:lpstr>
      <vt:lpstr>Типология экфрасиса:</vt:lpstr>
      <vt:lpstr>Экфрасис и метод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 </dc:title>
  <dc:creator>Таня</dc:creator>
  <cp:lastModifiedBy>Таня</cp:lastModifiedBy>
  <cp:revision>53</cp:revision>
  <dcterms:created xsi:type="dcterms:W3CDTF">2023-02-13T13:35:05Z</dcterms:created>
  <dcterms:modified xsi:type="dcterms:W3CDTF">2023-03-20T20:16:20Z</dcterms:modified>
</cp:coreProperties>
</file>