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76" r:id="rId4"/>
    <p:sldId id="258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9972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600" cap="all" dirty="0" smtClean="0"/>
              <a:t>Проблема синтеза искусств</a:t>
            </a: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cap="all" dirty="0" smtClean="0"/>
              <a:t>Экспрессионизм</a:t>
            </a:r>
            <a:endParaRPr lang="ru-RU" cap="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r>
              <a:rPr lang="ru-RU" dirty="0" smtClean="0"/>
              <a:t>Экспрессионизм (от лат. </a:t>
            </a:r>
            <a:r>
              <a:rPr lang="ru-RU" dirty="0" err="1" smtClean="0"/>
              <a:t>expressio</a:t>
            </a:r>
            <a:r>
              <a:rPr lang="ru-RU" dirty="0" smtClean="0"/>
              <a:t>, «выражение») — авангардистское течение в европейском искусстве, получившее развитие в конце XIX — начале XX века.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Термин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000" dirty="0" smtClean="0"/>
              <a:t>Экспрессионизм как одно из наиболее влиятельных художественных движений XX века формировался преимущественно на немецкой и австрийской почве. Возникнув в изобразительном искусстве (группы «Мост», 1905; «Синий всадник», 1912), он обрел свое имя лишь в 1911 году по названию группы французских художников, появившихся на выставке берлинского Сецессиона. Тогда же понятие «экспрессионизм» распространилось на литературу, кино и смежные области творчества. Побуждающим к развитию экспрессионизма моментом стала Первая мировая война.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Возникновение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—  напряженная динамичность;</a:t>
            </a:r>
          </a:p>
          <a:p>
            <a:pPr>
              <a:buNone/>
            </a:pPr>
            <a:r>
              <a:rPr lang="ru-RU" dirty="0" smtClean="0"/>
              <a:t>—  резкие диссонансы;</a:t>
            </a:r>
          </a:p>
          <a:p>
            <a:pPr>
              <a:buNone/>
            </a:pPr>
            <a:r>
              <a:rPr lang="ru-RU" dirty="0" smtClean="0"/>
              <a:t>—  патетика, эмоциональная насыщенность;</a:t>
            </a:r>
          </a:p>
          <a:p>
            <a:pPr>
              <a:buNone/>
            </a:pPr>
            <a:r>
              <a:rPr lang="ru-RU" dirty="0" smtClean="0"/>
              <a:t>—  гротеск;</a:t>
            </a:r>
          </a:p>
          <a:p>
            <a:pPr>
              <a:buNone/>
            </a:pPr>
            <a:r>
              <a:rPr lang="ru-RU" dirty="0" smtClean="0"/>
              <a:t>—  субъективность;</a:t>
            </a:r>
          </a:p>
          <a:p>
            <a:pPr>
              <a:buNone/>
            </a:pPr>
            <a:r>
              <a:rPr lang="ru-RU" dirty="0" smtClean="0"/>
              <a:t>—   </a:t>
            </a:r>
            <a:r>
              <a:rPr lang="ru-RU" dirty="0" err="1" smtClean="0"/>
              <a:t>антибуржуазный</a:t>
            </a:r>
            <a:r>
              <a:rPr lang="ru-RU" dirty="0" smtClean="0"/>
              <a:t>, бунтарский характер произведений;</a:t>
            </a:r>
          </a:p>
          <a:p>
            <a:pPr>
              <a:buNone/>
            </a:pPr>
            <a:r>
              <a:rPr lang="ru-RU" dirty="0" smtClean="0"/>
              <a:t>—  идея духовного возрождения человечества;</a:t>
            </a:r>
          </a:p>
          <a:p>
            <a:pPr>
              <a:buNone/>
            </a:pPr>
            <a:r>
              <a:rPr lang="ru-RU" dirty="0" smtClean="0"/>
              <a:t>—  пацифистские настроения;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Экспрессионизм в литературе: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—  пессимистический взгляд на действительность (ощущение грядущей </a:t>
            </a:r>
            <a:r>
              <a:rPr lang="ru-RU" sz="2400" dirty="0" smtClean="0"/>
              <a:t>катастрофы);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—  </a:t>
            </a:r>
            <a:r>
              <a:rPr lang="ru-RU" sz="2400" dirty="0" smtClean="0"/>
              <a:t>рассмотрение искусства как самораскрытия «творческого духа» художника, который равнодушен к отдельным фактам, деталям, приметам конкретной </a:t>
            </a:r>
            <a:r>
              <a:rPr lang="ru-RU" sz="2400" dirty="0" smtClean="0"/>
              <a:t>действительности;</a:t>
            </a:r>
            <a:endParaRPr lang="ru-RU" sz="2400" dirty="0" smtClean="0"/>
          </a:p>
          <a:p>
            <a:r>
              <a:rPr lang="ru-RU" sz="2400" dirty="0" smtClean="0"/>
              <a:t>—  последовательное отрицание всех предшествующих литературных традиций, особенно натурализма и импрессионизма;</a:t>
            </a:r>
          </a:p>
          <a:p>
            <a:r>
              <a:rPr lang="ru-RU" sz="2400" dirty="0" smtClean="0"/>
              <a:t>—  стремление к космическому, универсальному.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Экспрессионисты в немецкой литературе: </a:t>
            </a:r>
            <a:r>
              <a:rPr lang="ru-RU" dirty="0" err="1" smtClean="0"/>
              <a:t>Г.Бенн</a:t>
            </a:r>
            <a:r>
              <a:rPr lang="ru-RU" dirty="0" smtClean="0"/>
              <a:t>, Ф. </a:t>
            </a:r>
            <a:r>
              <a:rPr lang="ru-RU" dirty="0" err="1" smtClean="0"/>
              <a:t>Верфель</a:t>
            </a:r>
            <a:r>
              <a:rPr lang="ru-RU" dirty="0" smtClean="0"/>
              <a:t>, И. Голль, А. </a:t>
            </a:r>
            <a:r>
              <a:rPr lang="ru-RU" dirty="0" err="1" smtClean="0"/>
              <a:t>Штрамм</a:t>
            </a:r>
            <a:r>
              <a:rPr lang="ru-RU" dirty="0" smtClean="0"/>
              <a:t>, А. </a:t>
            </a:r>
            <a:r>
              <a:rPr lang="ru-RU" dirty="0" err="1" smtClean="0"/>
              <a:t>Эренштейн</a:t>
            </a:r>
            <a:r>
              <a:rPr lang="ru-RU" dirty="0" smtClean="0"/>
              <a:t>. Предшественник экспрессионизма в литературе — Г. </a:t>
            </a:r>
            <a:r>
              <a:rPr lang="ru-RU" dirty="0" err="1" smtClean="0"/>
              <a:t>Тракль</a:t>
            </a:r>
            <a:r>
              <a:rPr lang="ru-RU" dirty="0" smtClean="0"/>
              <a:t>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Значима в развитии экспрессионизма «пражская школа»: К. Чапек, П. Адлер, Ф. Кафка. 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рамках реализма развивался экспрессионизм Леонида Андреева, символизма — Андрея Белого, акмеизма — Михаила Зенкевича и Владимира Нарбута, футуризма — Владимира Маяковского.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Представители: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100" dirty="0" smtClean="0"/>
              <a:t>1. Ранний экспрессионизм (1910 — 1914): стихотворения </a:t>
            </a:r>
            <a:r>
              <a:rPr lang="ru-RU" sz="3100" dirty="0" err="1" smtClean="0"/>
              <a:t>Якоба</a:t>
            </a:r>
            <a:r>
              <a:rPr lang="ru-RU" sz="3100" dirty="0" smtClean="0"/>
              <a:t> </a:t>
            </a:r>
            <a:r>
              <a:rPr lang="ru-RU" sz="3100" dirty="0" err="1" smtClean="0"/>
              <a:t>ван</a:t>
            </a:r>
            <a:r>
              <a:rPr lang="ru-RU" sz="3100" dirty="0" smtClean="0"/>
              <a:t> </a:t>
            </a:r>
            <a:r>
              <a:rPr lang="ru-RU" sz="3100" dirty="0" err="1" smtClean="0"/>
              <a:t>Годдиса</a:t>
            </a:r>
            <a:r>
              <a:rPr lang="ru-RU" sz="3100" dirty="0" smtClean="0"/>
              <a:t> «Конец света», Георга Гейма «Война», «Грядёт большое умиранье...», Георга </a:t>
            </a:r>
            <a:r>
              <a:rPr lang="ru-RU" sz="3100" dirty="0" err="1" smtClean="0"/>
              <a:t>Тракля</a:t>
            </a:r>
            <a:r>
              <a:rPr lang="ru-RU" sz="3100" dirty="0" smtClean="0"/>
              <a:t> «Тёмная долина», «Песнь палачей</a:t>
            </a:r>
            <a:r>
              <a:rPr lang="ru-RU" sz="3100" dirty="0" smtClean="0"/>
              <a:t>».</a:t>
            </a:r>
          </a:p>
          <a:p>
            <a:endParaRPr lang="ru-RU" sz="3100" dirty="0" smtClean="0"/>
          </a:p>
          <a:p>
            <a:pPr lvl="0">
              <a:buNone/>
            </a:pPr>
            <a:r>
              <a:rPr lang="ru-RU" sz="3100" dirty="0" smtClean="0"/>
              <a:t>2. Расцвет </a:t>
            </a:r>
            <a:r>
              <a:rPr lang="ru-RU" sz="3100" dirty="0" smtClean="0"/>
              <a:t>экспрессионизма, или «экспрессионистское десятилетие» (1914 — 1924): фронтовые стихотворения Ивана Голля и Августа </a:t>
            </a:r>
            <a:r>
              <a:rPr lang="ru-RU" sz="3100" dirty="0" err="1" smtClean="0"/>
              <a:t>Штрамма</a:t>
            </a:r>
            <a:r>
              <a:rPr lang="ru-RU" sz="3100" dirty="0" smtClean="0"/>
              <a:t>, антология «Сумерки человечества» (1919 г.), издатель — </a:t>
            </a:r>
            <a:r>
              <a:rPr lang="ru-RU" sz="3100" dirty="0" err="1" smtClean="0"/>
              <a:t>Курт</a:t>
            </a:r>
            <a:r>
              <a:rPr lang="ru-RU" sz="3100" dirty="0" smtClean="0"/>
              <a:t> </a:t>
            </a:r>
            <a:r>
              <a:rPr lang="ru-RU" sz="3100" dirty="0" err="1" smtClean="0"/>
              <a:t>Пинтус</a:t>
            </a:r>
            <a:r>
              <a:rPr lang="ru-RU" sz="3100" dirty="0" smtClean="0"/>
              <a:t>, авторы — </a:t>
            </a:r>
            <a:r>
              <a:rPr lang="ru-RU" sz="3100" dirty="0" err="1" smtClean="0"/>
              <a:t>Иоганнес</a:t>
            </a:r>
            <a:r>
              <a:rPr lang="ru-RU" sz="3100" dirty="0" smtClean="0"/>
              <a:t> Р. Бехер, Готфрид </a:t>
            </a:r>
            <a:r>
              <a:rPr lang="ru-RU" sz="3100" dirty="0" err="1" smtClean="0"/>
              <a:t>Бенн</a:t>
            </a:r>
            <a:r>
              <a:rPr lang="ru-RU" sz="3100" dirty="0" smtClean="0"/>
              <a:t>, Вильгельм Клемм и др., экспрессионистская драматургия: Вальтер </a:t>
            </a:r>
            <a:r>
              <a:rPr lang="ru-RU" sz="3100" dirty="0" err="1" smtClean="0"/>
              <a:t>Газенклевер</a:t>
            </a:r>
            <a:r>
              <a:rPr lang="ru-RU" sz="3100" dirty="0" smtClean="0"/>
              <a:t> «Сын» (1914); Георг Кайзер «Граждане из Кале» (1914), драматургическая трилогия «Коралл» (1917), «Газ I» (1918), «Газ II» (1920); Эрнст </a:t>
            </a:r>
            <a:r>
              <a:rPr lang="ru-RU" sz="3100" dirty="0" err="1" smtClean="0"/>
              <a:t>Толлер</a:t>
            </a:r>
            <a:r>
              <a:rPr lang="ru-RU" sz="3100" dirty="0" smtClean="0"/>
              <a:t> «Превращение» (1919).</a:t>
            </a:r>
          </a:p>
          <a:p>
            <a:pPr lvl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4000" dirty="0" smtClean="0"/>
              <a:t>Этапы: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 smtClean="0"/>
              <a:t>«Экспрессионизм — протест против внешних летучих впечатлений импрессионизма, против исключительно формального отношения эпигонов футуризма, против духовного тупика и застоя довоенной и военной Европы, против тупика точных наук, против рационалистического фетишизма, против механизации жизни во имя человека. У экспрессионистов же одним из главных пунктов стоит усиленная выразительность. Лаконизм, откровенность, чередующаяся с приподнятостью выражений, почти натурализм, доведенный до цинизма с высокой, метафизической отвлеченностью</a:t>
            </a:r>
            <a:r>
              <a:rPr lang="ru-RU" dirty="0" smtClean="0"/>
              <a:t>» </a:t>
            </a:r>
          </a:p>
          <a:p>
            <a:pPr marL="109728" indent="0" algn="r">
              <a:buNone/>
            </a:pPr>
            <a:r>
              <a:rPr lang="ru-RU" b="1" dirty="0" smtClean="0"/>
              <a:t>(М. Кузмин)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09728" indent="0">
              <a:buNone/>
            </a:pPr>
            <a:r>
              <a:rPr lang="ru-RU" sz="2800" dirty="0" smtClean="0"/>
              <a:t>«Экспрессионист </a:t>
            </a:r>
            <a:r>
              <a:rPr lang="ru-RU" sz="2800" dirty="0" smtClean="0"/>
              <a:t>дает свет, </a:t>
            </a:r>
            <a:r>
              <a:rPr lang="ru-RU" sz="2800" dirty="0" err="1" smtClean="0"/>
              <a:t>пронизающий</a:t>
            </a:r>
            <a:r>
              <a:rPr lang="ru-RU" sz="2800" dirty="0" smtClean="0"/>
              <a:t> краски и сияющий сквозь них, или свет, рассекающий тьму. Для импрессиониста мир был эхом его жизни; экспрессионист имеет переживания, на которые мир вообще не дает </a:t>
            </a:r>
            <a:r>
              <a:rPr lang="ru-RU" sz="2800" dirty="0" smtClean="0"/>
              <a:t>ответа» </a:t>
            </a:r>
          </a:p>
          <a:p>
            <a:pPr marL="109728" indent="0" algn="r">
              <a:buNone/>
            </a:pPr>
            <a:r>
              <a:rPr lang="ru-RU" sz="2800" b="1" dirty="0" smtClean="0"/>
              <a:t>(Е. </a:t>
            </a:r>
            <a:r>
              <a:rPr lang="ru-RU" sz="2800" b="1" dirty="0" err="1" smtClean="0"/>
              <a:t>Боричевский</a:t>
            </a:r>
            <a:r>
              <a:rPr lang="ru-RU" sz="2800" b="1" dirty="0" smtClean="0"/>
              <a:t>) 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effectLst/>
              </a:rPr>
              <a:t>Импрессионизм в </a:t>
            </a:r>
            <a:r>
              <a:rPr lang="ru-RU" sz="3600" dirty="0" smtClean="0">
                <a:effectLst/>
              </a:rPr>
              <a:t>литературе: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800" dirty="0" smtClean="0"/>
              <a:t>«В отличие от ряда произведений Андреева, в которых нравственное переживание существует в чистом виде, а герои являются олицетворенные идеи, повесть «Жизнь Василия Фивейского» (1904) обнажает сцепление «двух </a:t>
            </a:r>
            <a:r>
              <a:rPr lang="ru-RU" sz="2800" dirty="0" err="1" smtClean="0"/>
              <a:t>деиствительностей</a:t>
            </a:r>
            <a:r>
              <a:rPr lang="ru-RU" sz="2800" dirty="0" smtClean="0"/>
              <a:t>», колебания реалистического и экспрессионистского мировосприятия </a:t>
            </a:r>
            <a:r>
              <a:rPr lang="ru-RU" sz="2800" dirty="0" smtClean="0"/>
              <a:t>автора» </a:t>
            </a:r>
          </a:p>
          <a:p>
            <a:pPr marL="109728" indent="0" algn="r">
              <a:buNone/>
            </a:pPr>
            <a:r>
              <a:rPr lang="ru-RU" sz="2800" b="1" dirty="0" smtClean="0"/>
              <a:t>(В.Н. Терехина). 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54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Экcпpeccиoниcты</a:t>
            </a:r>
            <a:r>
              <a:rPr lang="ru-RU" dirty="0" smtClean="0"/>
              <a:t> </a:t>
            </a:r>
            <a:r>
              <a:rPr lang="ru-RU" dirty="0" err="1" smtClean="0"/>
              <a:t>дoлжны</a:t>
            </a:r>
            <a:r>
              <a:rPr lang="ru-RU" dirty="0" smtClean="0"/>
              <a:t> были бы </a:t>
            </a:r>
            <a:r>
              <a:rPr lang="ru-RU" dirty="0" err="1" smtClean="0"/>
              <a:t>пpизнaть</a:t>
            </a:r>
            <a:r>
              <a:rPr lang="ru-RU" dirty="0" smtClean="0"/>
              <a:t> </a:t>
            </a:r>
            <a:r>
              <a:rPr lang="ru-RU" dirty="0" err="1" smtClean="0"/>
              <a:t>Maякoвcкoгo</a:t>
            </a:r>
            <a:r>
              <a:rPr lang="ru-RU" dirty="0" smtClean="0"/>
              <a:t> </a:t>
            </a:r>
            <a:r>
              <a:rPr lang="ru-RU" dirty="0" err="1" smtClean="0"/>
              <a:t>cвoим</a:t>
            </a:r>
            <a:r>
              <a:rPr lang="ru-RU" dirty="0" smtClean="0"/>
              <a:t> </a:t>
            </a:r>
            <a:r>
              <a:rPr lang="ru-RU" dirty="0" err="1" smtClean="0"/>
              <a:t>poдным</a:t>
            </a:r>
            <a:r>
              <a:rPr lang="ru-RU" dirty="0" smtClean="0"/>
              <a:t> </a:t>
            </a:r>
            <a:r>
              <a:rPr lang="ru-RU" dirty="0" err="1" smtClean="0"/>
              <a:t>бpaтoм</a:t>
            </a:r>
            <a:r>
              <a:rPr lang="ru-RU" dirty="0" smtClean="0"/>
              <a:t>. Из </a:t>
            </a:r>
            <a:r>
              <a:rPr lang="ru-RU" dirty="0" err="1" smtClean="0"/>
              <a:t>вcex</a:t>
            </a:r>
            <a:r>
              <a:rPr lang="ru-RU" dirty="0" smtClean="0"/>
              <a:t> </a:t>
            </a:r>
            <a:r>
              <a:rPr lang="ru-RU" dirty="0" err="1" smtClean="0"/>
              <a:t>pyccкиx</a:t>
            </a:r>
            <a:r>
              <a:rPr lang="ru-RU" dirty="0" smtClean="0"/>
              <a:t> </a:t>
            </a:r>
            <a:r>
              <a:rPr lang="ru-RU" dirty="0" err="1" smtClean="0"/>
              <a:t>пoэтoв-фyтypиcтoв</a:t>
            </a:r>
            <a:r>
              <a:rPr lang="ru-RU" dirty="0" smtClean="0"/>
              <a:t>, </a:t>
            </a:r>
            <a:r>
              <a:rPr lang="ru-RU" dirty="0" err="1" smtClean="0"/>
              <a:t>кoтopыe</a:t>
            </a:r>
            <a:r>
              <a:rPr lang="ru-RU" dirty="0" smtClean="0"/>
              <a:t> к </a:t>
            </a:r>
            <a:r>
              <a:rPr lang="ru-RU" dirty="0" err="1" smtClean="0"/>
              <a:t>экcпpeccиoнизмy</a:t>
            </a:r>
            <a:r>
              <a:rPr lang="ru-RU" dirty="0" smtClean="0"/>
              <a:t> </a:t>
            </a:r>
            <a:r>
              <a:rPr lang="ru-RU" dirty="0" err="1" smtClean="0"/>
              <a:t>дoвoльнo</a:t>
            </a:r>
            <a:r>
              <a:rPr lang="ru-RU" dirty="0" smtClean="0"/>
              <a:t> близки </a:t>
            </a:r>
            <a:r>
              <a:rPr lang="ru-RU" dirty="0" err="1" smtClean="0"/>
              <a:t>вooбщe</a:t>
            </a:r>
            <a:r>
              <a:rPr lang="ru-RU" dirty="0" smtClean="0"/>
              <a:t>, </a:t>
            </a:r>
            <a:r>
              <a:rPr lang="ru-RU" dirty="0" err="1" smtClean="0"/>
              <a:t>Maякoвcкий</a:t>
            </a:r>
            <a:r>
              <a:rPr lang="ru-RU" dirty="0" smtClean="0"/>
              <a:t> </a:t>
            </a:r>
            <a:r>
              <a:rPr lang="ru-RU" dirty="0" err="1" smtClean="0"/>
              <a:t>нaибoлee</a:t>
            </a:r>
            <a:r>
              <a:rPr lang="ru-RU" dirty="0" smtClean="0"/>
              <a:t> к ним </a:t>
            </a:r>
            <a:r>
              <a:rPr lang="ru-RU" dirty="0" err="1" smtClean="0"/>
              <a:t>близoк</a:t>
            </a:r>
            <a:r>
              <a:rPr lang="ru-RU" dirty="0" smtClean="0"/>
              <a:t>»</a:t>
            </a:r>
          </a:p>
          <a:p>
            <a:pPr algn="r"/>
            <a:r>
              <a:rPr lang="ru-RU" b="1" dirty="0" smtClean="0"/>
              <a:t>(A.B</a:t>
            </a:r>
            <a:r>
              <a:rPr lang="ru-RU" b="1" dirty="0" smtClean="0"/>
              <a:t>. </a:t>
            </a:r>
            <a:r>
              <a:rPr lang="ru-RU" b="1" dirty="0" err="1" smtClean="0"/>
              <a:t>Лyнaчapcкий</a:t>
            </a:r>
            <a:r>
              <a:rPr lang="ru-RU" b="1" dirty="0" smtClean="0"/>
              <a:t>) 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«Экспрессионистские антимиры имеют свою жанровую доминанту (</a:t>
            </a:r>
            <a:r>
              <a:rPr lang="ru-RU" sz="2400" dirty="0" err="1" smtClean="0"/>
              <a:t>метажанр</a:t>
            </a:r>
            <a:r>
              <a:rPr lang="ru-RU" sz="2400" dirty="0" smtClean="0"/>
              <a:t>) — им является фантасмагорический принцип моделирования. Он объединяет целую гроздь жанров, центральное место в ней занимают антиутопии и трагикомедии, под их влиянием обновляются и ассимилируются традиционные жанры (волшебные сказки, видения, притчи), самостоятельными жанрами становятся сны и кошмары. У экспрессионисткой тенденции образовалась и своя стилевая доминанта – гротеск в самых разных его </a:t>
            </a:r>
            <a:r>
              <a:rPr lang="ru-RU" sz="2400" dirty="0" smtClean="0"/>
              <a:t>регистрах» </a:t>
            </a:r>
          </a:p>
          <a:p>
            <a:pPr algn="r"/>
            <a:r>
              <a:rPr lang="ru-RU" sz="2400" b="1" dirty="0" smtClean="0"/>
              <a:t>(Н. </a:t>
            </a:r>
            <a:r>
              <a:rPr lang="ru-RU" sz="2400" b="1" dirty="0" err="1" smtClean="0"/>
              <a:t>Лейдерман</a:t>
            </a:r>
            <a:r>
              <a:rPr lang="ru-RU" sz="2400" b="1" dirty="0" smtClean="0"/>
              <a:t>, М. </a:t>
            </a:r>
            <a:r>
              <a:rPr lang="ru-RU" sz="2400" b="1" dirty="0" err="1" smtClean="0"/>
              <a:t>Липовецкий</a:t>
            </a:r>
            <a:r>
              <a:rPr lang="ru-RU" sz="2400" b="1" dirty="0" smtClean="0"/>
              <a:t>) </a:t>
            </a:r>
            <a:endParaRPr lang="ru-RU" sz="44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русской литературе первой половины 1920-х гг. существовали </a:t>
            </a:r>
            <a:r>
              <a:rPr lang="ru-RU" b="1" dirty="0" smtClean="0"/>
              <a:t>экспрессионистские объединения</a:t>
            </a:r>
            <a:r>
              <a:rPr lang="ru-RU" dirty="0" smtClean="0"/>
              <a:t>, имевшие свои программные документы и пытавшиеся выработать собственную поэтику. Это группы «Экспрессионисты», «Московский Парнас», </a:t>
            </a:r>
            <a:r>
              <a:rPr lang="ru-RU" dirty="0" err="1" smtClean="0"/>
              <a:t>фуисты</a:t>
            </a:r>
            <a:r>
              <a:rPr lang="ru-RU" dirty="0" smtClean="0"/>
              <a:t>, </a:t>
            </a:r>
            <a:r>
              <a:rPr lang="ru-RU" dirty="0" err="1" smtClean="0"/>
              <a:t>эмоционалисты</a:t>
            </a:r>
            <a:r>
              <a:rPr lang="ru-RU" dirty="0" smtClean="0"/>
              <a:t> и их представители И. Соколов, Б. Лапин, Б. </a:t>
            </a:r>
            <a:r>
              <a:rPr lang="ru-RU" dirty="0" err="1" smtClean="0"/>
              <a:t>Земенков</a:t>
            </a:r>
            <a:r>
              <a:rPr lang="ru-RU" dirty="0" smtClean="0"/>
              <a:t>, М. Кузмин и др.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Говядина </a:t>
            </a:r>
            <a:r>
              <a:rPr lang="ru-RU" b="1" dirty="0" smtClean="0"/>
              <a:t>губ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</a:t>
            </a:r>
            <a:br>
              <a:rPr lang="ru-RU" dirty="0" smtClean="0"/>
            </a:br>
            <a:r>
              <a:rPr lang="ru-RU" dirty="0" smtClean="0"/>
              <a:t>Распустились ресницы, как дуб.</a:t>
            </a:r>
            <a:br>
              <a:rPr lang="ru-RU" dirty="0" smtClean="0"/>
            </a:br>
            <a:r>
              <a:rPr lang="ru-RU" dirty="0" smtClean="0"/>
              <a:t>По лагуне твоей груди</a:t>
            </a:r>
            <a:br>
              <a:rPr lang="ru-RU" dirty="0" smtClean="0"/>
            </a:br>
            <a:r>
              <a:rPr lang="ru-RU" dirty="0" err="1" smtClean="0"/>
              <a:t>Проскользит</a:t>
            </a:r>
            <a:r>
              <a:rPr lang="ru-RU" dirty="0" smtClean="0"/>
              <a:t> моя гондола губ.</a:t>
            </a:r>
            <a:br>
              <a:rPr lang="ru-RU" dirty="0" smtClean="0"/>
            </a:br>
            <a:r>
              <a:rPr lang="ru-RU" dirty="0" smtClean="0"/>
              <a:t>Губ плотиной слова запрудить.</a:t>
            </a:r>
            <a:br>
              <a:rPr lang="ru-RU" dirty="0" smtClean="0"/>
            </a:br>
            <a:r>
              <a:rPr lang="ru-RU" dirty="0" smtClean="0"/>
              <a:t>Непослушны слова: на губах кувыркались,</a:t>
            </a:r>
            <a:br>
              <a:rPr lang="ru-RU" dirty="0" smtClean="0"/>
            </a:br>
            <a:r>
              <a:rPr lang="ru-RU" dirty="0" smtClean="0"/>
              <a:t>Как слепые щенки.</a:t>
            </a:r>
            <a:br>
              <a:rPr lang="ru-RU" dirty="0" smtClean="0"/>
            </a:br>
            <a:r>
              <a:rPr lang="ru-RU" dirty="0" smtClean="0"/>
              <a:t>Я ресничными палками, как Новалис,</a:t>
            </a:r>
            <a:br>
              <a:rPr lang="ru-RU" dirty="0" smtClean="0"/>
            </a:br>
            <a:r>
              <a:rPr lang="ru-RU" dirty="0" smtClean="0"/>
              <a:t>Получаю пинки.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</a:t>
            </a:r>
            <a:br>
              <a:rPr lang="ru-RU" dirty="0" smtClean="0"/>
            </a:br>
            <a:r>
              <a:rPr lang="ru-RU" dirty="0" smtClean="0"/>
              <a:t>Зашлёпал туфлями губ</a:t>
            </a:r>
            <a:br>
              <a:rPr lang="ru-RU" dirty="0" smtClean="0"/>
            </a:br>
            <a:r>
              <a:rPr lang="ru-RU" dirty="0" smtClean="0"/>
              <a:t>По полу вашей груди.</a:t>
            </a:r>
            <a:br>
              <a:rPr lang="ru-RU" dirty="0" smtClean="0"/>
            </a:br>
            <a:r>
              <a:rPr lang="ru-RU" dirty="0" smtClean="0"/>
              <a:t>Любовь вырву, как зуб,</a:t>
            </a:r>
            <a:br>
              <a:rPr lang="ru-RU" dirty="0" smtClean="0"/>
            </a:br>
            <a:r>
              <a:rPr lang="ru-RU" dirty="0" smtClean="0"/>
              <a:t>Сердце буду лудить.</a:t>
            </a:r>
            <a:br>
              <a:rPr lang="ru-RU" dirty="0" smtClean="0"/>
            </a:br>
            <a:r>
              <a:rPr lang="ru-RU" dirty="0" smtClean="0"/>
              <a:t>Как кастаньеты, губы щёлкали,</a:t>
            </a:r>
            <a:br>
              <a:rPr lang="ru-RU" dirty="0" smtClean="0"/>
            </a:br>
            <a:r>
              <a:rPr lang="ru-RU" dirty="0" smtClean="0"/>
              <a:t>Зажжённый вами рот горит, как примус.</a:t>
            </a:r>
            <a:br>
              <a:rPr lang="ru-RU" dirty="0" smtClean="0"/>
            </a:br>
            <a:r>
              <a:rPr lang="ru-RU" dirty="0" smtClean="0"/>
              <a:t>Штыком ресниц коли, ещё коли.</a:t>
            </a:r>
            <a:br>
              <a:rPr lang="ru-RU" dirty="0" smtClean="0"/>
            </a:br>
            <a:r>
              <a:rPr lang="ru-RU" dirty="0" smtClean="0"/>
              <a:t>А в голове откуда-то слова:</a:t>
            </a:r>
            <a:br>
              <a:rPr lang="ru-RU" dirty="0" smtClean="0"/>
            </a:br>
            <a:r>
              <a:rPr lang="ru-RU" dirty="0" smtClean="0"/>
              <a:t>                        «...</a:t>
            </a:r>
            <a:r>
              <a:rPr lang="ru-RU" dirty="0" err="1" smtClean="0"/>
              <a:t>эспри</a:t>
            </a:r>
            <a:r>
              <a:rPr lang="ru-RU" dirty="0" smtClean="0"/>
              <a:t>, </a:t>
            </a:r>
            <a:r>
              <a:rPr lang="ru-RU" dirty="0" err="1" smtClean="0"/>
              <a:t>мус</a:t>
            </a:r>
            <a:r>
              <a:rPr lang="ru-RU" dirty="0" smtClean="0"/>
              <a:t>...»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7078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Ипполит Соколов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Autofit/>
          </a:bodyPr>
          <a:lstStyle/>
          <a:p>
            <a:r>
              <a:rPr lang="ru-RU" sz="1100" dirty="0" smtClean="0"/>
              <a:t>ХОХОТЫ</a:t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Есть хохоты, </a:t>
            </a:r>
            <a:r>
              <a:rPr lang="ru-RU" sz="1100" dirty="0" err="1" smtClean="0"/>
              <a:t>хехоты</a:t>
            </a:r>
            <a:r>
              <a:rPr lang="ru-RU" sz="1100" dirty="0" smtClean="0"/>
              <a:t>, </a:t>
            </a:r>
            <a:r>
              <a:rPr lang="ru-RU" sz="1100" dirty="0" err="1" smtClean="0"/>
              <a:t>хахоты</a:t>
            </a:r>
            <a:r>
              <a:rPr lang="ru-RU" sz="1100" dirty="0" smtClean="0"/>
              <a:t>,</a:t>
            </a:r>
            <a:br>
              <a:rPr lang="ru-RU" sz="1100" dirty="0" smtClean="0"/>
            </a:br>
            <a:r>
              <a:rPr lang="ru-RU" sz="1100" dirty="0" smtClean="0"/>
              <a:t>Есть угрюмые низколобые </a:t>
            </a:r>
            <a:r>
              <a:rPr lang="ru-RU" sz="1100" dirty="0" err="1" smtClean="0"/>
              <a:t>хухоты</a:t>
            </a:r>
            <a:r>
              <a:rPr lang="ru-RU" sz="1100" dirty="0" smtClean="0"/>
              <a:t>.</a:t>
            </a:r>
            <a:br>
              <a:rPr lang="ru-RU" sz="1100" dirty="0" smtClean="0"/>
            </a:br>
            <a:r>
              <a:rPr lang="ru-RU" sz="1100" dirty="0" smtClean="0"/>
              <a:t>Переваливаются - щеки, как под плугом пахота,</a:t>
            </a:r>
            <a:br>
              <a:rPr lang="ru-RU" sz="1100" dirty="0" smtClean="0"/>
            </a:br>
            <a:r>
              <a:rPr lang="ru-RU" sz="1100" dirty="0" smtClean="0"/>
              <a:t>И прыгают морщинки, как ребёнок в дне тахты.</a:t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Щелки глаз засыпает щек пюре,</a:t>
            </a:r>
            <a:br>
              <a:rPr lang="ru-RU" sz="1100" dirty="0" smtClean="0"/>
            </a:br>
            <a:r>
              <a:rPr lang="ru-RU" sz="1100" dirty="0" smtClean="0"/>
              <a:t>А потом в стены: </a:t>
            </a:r>
            <a:r>
              <a:rPr lang="ru-RU" sz="1100" dirty="0" err="1" smtClean="0"/>
              <a:t>хахаются</a:t>
            </a:r>
            <a:r>
              <a:rPr lang="ru-RU" sz="1100" dirty="0" smtClean="0"/>
              <a:t> и </a:t>
            </a:r>
            <a:r>
              <a:rPr lang="ru-RU" sz="1100" dirty="0" err="1" smtClean="0"/>
              <a:t>хихаются</a:t>
            </a:r>
            <a:r>
              <a:rPr lang="ru-RU" sz="1100" dirty="0" smtClean="0"/>
              <a:t>.</a:t>
            </a:r>
            <a:br>
              <a:rPr lang="ru-RU" sz="1100" dirty="0" smtClean="0"/>
            </a:br>
            <a:r>
              <a:rPr lang="ru-RU" sz="1100" dirty="0" smtClean="0"/>
              <a:t>Если есть усы, то, как пьяный кюре,</a:t>
            </a:r>
            <a:br>
              <a:rPr lang="ru-RU" sz="1100" dirty="0" smtClean="0"/>
            </a:br>
            <a:r>
              <a:rPr lang="ru-RU" sz="1100" dirty="0" smtClean="0"/>
              <a:t>Над канавой рта барахтаются.</a:t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Есть такие, как черствые корки,</a:t>
            </a:r>
            <a:br>
              <a:rPr lang="ru-RU" sz="1100" dirty="0" smtClean="0"/>
            </a:br>
            <a:r>
              <a:rPr lang="ru-RU" sz="1100" dirty="0" smtClean="0"/>
              <a:t>Пережевывают серые губы,</a:t>
            </a:r>
            <a:br>
              <a:rPr lang="ru-RU" sz="1100" dirty="0" smtClean="0"/>
            </a:br>
            <a:r>
              <a:rPr lang="ru-RU" sz="1100" dirty="0" smtClean="0"/>
              <a:t>Смущенно подбирая морщинок сборки</a:t>
            </a:r>
            <a:br>
              <a:rPr lang="ru-RU" sz="1100" dirty="0" smtClean="0"/>
            </a:br>
            <a:r>
              <a:rPr lang="ru-RU" sz="1100" dirty="0" smtClean="0"/>
              <a:t>Прямо под пляшущие открытки - зубы.</a:t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Есть гудят тела, как сплошные самовары.</a:t>
            </a:r>
            <a:br>
              <a:rPr lang="ru-RU" sz="1100" dirty="0" smtClean="0"/>
            </a:br>
            <a:r>
              <a:rPr lang="ru-RU" sz="1100" dirty="0" smtClean="0"/>
              <a:t>Есть падают в слезливом бульоне зрачков майские жуки.</a:t>
            </a:r>
            <a:br>
              <a:rPr lang="ru-RU" sz="1100" dirty="0" smtClean="0"/>
            </a:br>
            <a:r>
              <a:rPr lang="ru-RU" sz="1100" dirty="0" smtClean="0"/>
              <a:t>Плавают зрачки, как кусочки сала в густом наваре,</a:t>
            </a:r>
            <a:br>
              <a:rPr lang="ru-RU" sz="1100" dirty="0" smtClean="0"/>
            </a:br>
            <a:r>
              <a:rPr lang="ru-RU" sz="1100" dirty="0" smtClean="0"/>
              <a:t>Ресниц бечевками подтягивая кверху синеватые мешки.</a:t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Прыгают на стол для отдельного танца. Десна это.</a:t>
            </a:r>
            <a:br>
              <a:rPr lang="ru-RU" sz="1100" dirty="0" smtClean="0"/>
            </a:br>
            <a:r>
              <a:rPr lang="ru-RU" sz="1100" dirty="0" smtClean="0"/>
              <a:t>В комнате один бродящий квас.</a:t>
            </a:r>
            <a:br>
              <a:rPr lang="ru-RU" sz="1100" dirty="0" smtClean="0"/>
            </a:br>
            <a:r>
              <a:rPr lang="ru-RU" sz="1100" dirty="0" smtClean="0"/>
              <a:t>И всякий стоящий за дверью знает,</a:t>
            </a:r>
            <a:br>
              <a:rPr lang="ru-RU" sz="1100" dirty="0" smtClean="0"/>
            </a:br>
            <a:r>
              <a:rPr lang="ru-RU" sz="1100" dirty="0" smtClean="0"/>
              <a:t>Что долго ещё расплываются спасительные круги глаз.</a:t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(Май 1919) </a:t>
            </a:r>
            <a:endParaRPr lang="ru-RU" sz="1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Борис </a:t>
            </a:r>
            <a:r>
              <a:rPr lang="ru-RU" sz="2800" dirty="0" err="1" smtClean="0"/>
              <a:t>Земенков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Бакалея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 принес тебе аршин луны, </a:t>
            </a:r>
            <a:br>
              <a:rPr lang="ru-RU" dirty="0" smtClean="0"/>
            </a:br>
            <a:r>
              <a:rPr lang="ru-RU" dirty="0" smtClean="0"/>
              <a:t>Локоть неба — только не грусти! </a:t>
            </a:r>
            <a:br>
              <a:rPr lang="ru-RU" dirty="0" smtClean="0"/>
            </a:br>
            <a:r>
              <a:rPr lang="ru-RU" dirty="0" smtClean="0"/>
              <a:t>Двести гарнцев черной тишины, </a:t>
            </a:r>
            <a:br>
              <a:rPr lang="ru-RU" dirty="0" smtClean="0"/>
            </a:br>
            <a:r>
              <a:rPr lang="ru-RU" dirty="0" smtClean="0"/>
              <a:t>Полсажени Млечного пути, </a:t>
            </a:r>
            <a:br>
              <a:rPr lang="ru-RU" dirty="0" smtClean="0"/>
            </a:br>
            <a:r>
              <a:rPr lang="ru-RU" dirty="0" smtClean="0"/>
              <a:t>Жалких мыслей — одиноких — рой, </a:t>
            </a:r>
            <a:br>
              <a:rPr lang="ru-RU" dirty="0" smtClean="0"/>
            </a:br>
            <a:r>
              <a:rPr lang="ru-RU" dirty="0" smtClean="0"/>
              <a:t>Столько слез, что хоть по ним плыви, </a:t>
            </a:r>
            <a:br>
              <a:rPr lang="ru-RU" dirty="0" smtClean="0"/>
            </a:br>
            <a:r>
              <a:rPr lang="ru-RU" dirty="0" smtClean="0"/>
              <a:t>Столько вздохов, что — попробуй скрой! </a:t>
            </a:r>
            <a:br>
              <a:rPr lang="ru-RU" dirty="0" smtClean="0"/>
            </a:br>
            <a:r>
              <a:rPr lang="ru-RU" dirty="0" smtClean="0"/>
              <a:t>Это всё — за грош твоей любви. </a:t>
            </a:r>
            <a:br>
              <a:rPr lang="ru-RU" dirty="0" smtClean="0"/>
            </a:br>
            <a:r>
              <a:rPr lang="ru-RU" dirty="0" smtClean="0"/>
              <a:t>Твой ответ не слишком ли суров?.. </a:t>
            </a:r>
            <a:br>
              <a:rPr lang="ru-RU" dirty="0" smtClean="0"/>
            </a:br>
            <a:r>
              <a:rPr lang="ru-RU" dirty="0" smtClean="0"/>
              <a:t>Ты не хочешь сделки меновой, </a:t>
            </a:r>
            <a:br>
              <a:rPr lang="ru-RU" dirty="0" smtClean="0"/>
            </a:br>
            <a:r>
              <a:rPr lang="ru-RU" dirty="0" smtClean="0"/>
              <a:t>Для тебя я не найду даров </a:t>
            </a:r>
            <a:br>
              <a:rPr lang="ru-RU" dirty="0" smtClean="0"/>
            </a:br>
            <a:r>
              <a:rPr lang="ru-RU" dirty="0" smtClean="0"/>
              <a:t>В бакалейной лавке мировой. </a:t>
            </a:r>
          </a:p>
          <a:p>
            <a:pPr>
              <a:buNone/>
            </a:pPr>
            <a:r>
              <a:rPr lang="ru-RU" dirty="0" smtClean="0"/>
              <a:t>1924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Борис Лапин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представлен </a:t>
            </a:r>
            <a:r>
              <a:rPr lang="ru-RU" dirty="0" smtClean="0"/>
              <a:t>творчеством А. </a:t>
            </a:r>
            <a:r>
              <a:rPr lang="ru-RU" dirty="0" smtClean="0"/>
              <a:t>Шёнберга</a:t>
            </a:r>
            <a:r>
              <a:rPr lang="ru-RU" dirty="0" smtClean="0"/>
              <a:t>, А. Берга, А. </a:t>
            </a:r>
            <a:r>
              <a:rPr lang="ru-RU" dirty="0" err="1" smtClean="0"/>
              <a:t>Веберна</a:t>
            </a:r>
            <a:r>
              <a:rPr lang="ru-RU" dirty="0" smtClean="0"/>
              <a:t>. В русской музыке влияние экспрессионизма ощущается у С. Прокофьева и И. Стравинского.</a:t>
            </a:r>
          </a:p>
          <a:p>
            <a:pPr>
              <a:buNone/>
            </a:pPr>
            <a:r>
              <a:rPr lang="ru-RU" dirty="0" smtClean="0"/>
              <a:t>Черты музыкального экспрессионизма:</a:t>
            </a:r>
          </a:p>
          <a:p>
            <a:pPr>
              <a:buNone/>
            </a:pPr>
            <a:r>
              <a:rPr lang="ru-RU" dirty="0" smtClean="0"/>
              <a:t>— отсутствие гармонии;</a:t>
            </a:r>
          </a:p>
          <a:p>
            <a:pPr>
              <a:buNone/>
            </a:pPr>
            <a:r>
              <a:rPr lang="ru-RU" dirty="0" smtClean="0"/>
              <a:t>— ликвидация тональной основы;</a:t>
            </a:r>
          </a:p>
          <a:p>
            <a:pPr>
              <a:buNone/>
            </a:pPr>
            <a:r>
              <a:rPr lang="ru-RU" dirty="0" smtClean="0"/>
              <a:t>— внимание к интервалам; </a:t>
            </a:r>
          </a:p>
          <a:p>
            <a:pPr>
              <a:buNone/>
            </a:pPr>
            <a:r>
              <a:rPr lang="ru-RU" dirty="0" smtClean="0"/>
              <a:t>— диссонансы;</a:t>
            </a:r>
          </a:p>
          <a:p>
            <a:pPr>
              <a:buNone/>
            </a:pPr>
            <a:r>
              <a:rPr lang="ru-RU" dirty="0" smtClean="0"/>
              <a:t>— преобладание малых форм.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Экспрессионизм в музыке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— </a:t>
            </a:r>
            <a:r>
              <a:rPr lang="ru-RU" dirty="0" smtClean="0"/>
              <a:t>работы Э.Л. </a:t>
            </a:r>
            <a:r>
              <a:rPr lang="ru-RU" dirty="0" err="1" smtClean="0"/>
              <a:t>Кирхнера</a:t>
            </a:r>
            <a:r>
              <a:rPr lang="ru-RU" dirty="0" smtClean="0"/>
              <a:t>, Э. </a:t>
            </a:r>
            <a:r>
              <a:rPr lang="ru-RU" dirty="0" err="1" smtClean="0"/>
              <a:t>Нольде</a:t>
            </a:r>
            <a:r>
              <a:rPr lang="ru-RU" dirty="0" smtClean="0"/>
              <a:t>, М. </a:t>
            </a:r>
            <a:r>
              <a:rPr lang="ru-RU" dirty="0" err="1" smtClean="0"/>
              <a:t>Пехтейна</a:t>
            </a:r>
            <a:r>
              <a:rPr lang="ru-RU" dirty="0" smtClean="0"/>
              <a:t> (группа «Мост»), В. Кандинского, Ф. Марка, П. Клее, Л. </a:t>
            </a:r>
            <a:r>
              <a:rPr lang="ru-RU" dirty="0" err="1" smtClean="0"/>
              <a:t>Файнингера</a:t>
            </a:r>
            <a:r>
              <a:rPr lang="ru-RU" dirty="0" smtClean="0"/>
              <a:t> (группа «Синий всадник»). Экспрессионистами в живописи были также О. </a:t>
            </a:r>
            <a:r>
              <a:rPr lang="ru-RU" dirty="0" err="1" smtClean="0"/>
              <a:t>Кокошка</a:t>
            </a:r>
            <a:r>
              <a:rPr lang="ru-RU" dirty="0" smtClean="0"/>
              <a:t> и Э. Мунк. Художественный манифест экспрессионизма – работа Э. Мунка «Крик». </a:t>
            </a:r>
          </a:p>
          <a:p>
            <a:pPr>
              <a:buNone/>
            </a:pPr>
            <a:r>
              <a:rPr lang="ru-RU" dirty="0" smtClean="0"/>
              <a:t>Приметы экспрессионизма в живописи:</a:t>
            </a:r>
          </a:p>
          <a:p>
            <a:pPr>
              <a:buNone/>
            </a:pPr>
            <a:r>
              <a:rPr lang="ru-RU" dirty="0" smtClean="0"/>
              <a:t>— тяжелые мазки;</a:t>
            </a:r>
          </a:p>
          <a:p>
            <a:pPr>
              <a:buNone/>
            </a:pPr>
            <a:r>
              <a:rPr lang="ru-RU" dirty="0" smtClean="0"/>
              <a:t>— обращение к прошлому;</a:t>
            </a:r>
          </a:p>
          <a:p>
            <a:pPr>
              <a:buNone/>
            </a:pPr>
            <a:r>
              <a:rPr lang="ru-RU" dirty="0" smtClean="0"/>
              <a:t>— деформированная натура;</a:t>
            </a:r>
          </a:p>
          <a:p>
            <a:pPr>
              <a:buNone/>
            </a:pPr>
            <a:r>
              <a:rPr lang="ru-RU" dirty="0" smtClean="0"/>
              <a:t>— упрощение контура.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Экспрессионизм в живописи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— </a:t>
            </a:r>
            <a:r>
              <a:rPr lang="ru-RU" dirty="0" smtClean="0"/>
              <a:t>работы К. Чапека, Ю. </a:t>
            </a:r>
            <a:r>
              <a:rPr lang="ru-RU" dirty="0" err="1" smtClean="0"/>
              <a:t>О’Нила</a:t>
            </a:r>
            <a:r>
              <a:rPr lang="ru-RU" dirty="0" smtClean="0"/>
              <a:t>. Его особенности: </a:t>
            </a:r>
          </a:p>
          <a:p>
            <a:pPr>
              <a:buNone/>
            </a:pPr>
            <a:r>
              <a:rPr lang="ru-RU" dirty="0" smtClean="0"/>
              <a:t>— минимум декора и реквизита;</a:t>
            </a:r>
          </a:p>
          <a:p>
            <a:pPr>
              <a:buNone/>
            </a:pPr>
            <a:r>
              <a:rPr lang="ru-RU" dirty="0" smtClean="0"/>
              <a:t>— телеграфные диалоги;</a:t>
            </a:r>
          </a:p>
          <a:p>
            <a:pPr>
              <a:buNone/>
            </a:pPr>
            <a:r>
              <a:rPr lang="ru-RU" dirty="0" smtClean="0"/>
              <a:t>— отсутствие хронологии;</a:t>
            </a:r>
          </a:p>
          <a:p>
            <a:pPr>
              <a:buNone/>
            </a:pPr>
            <a:r>
              <a:rPr lang="ru-RU" dirty="0" smtClean="0"/>
              <a:t>— словные движения актеров;</a:t>
            </a:r>
          </a:p>
          <a:p>
            <a:pPr>
              <a:buNone/>
            </a:pPr>
            <a:r>
              <a:rPr lang="ru-RU" dirty="0" smtClean="0"/>
              <a:t>— типы, а не индивидуальности;</a:t>
            </a:r>
          </a:p>
          <a:p>
            <a:pPr>
              <a:buNone/>
            </a:pPr>
            <a:r>
              <a:rPr lang="ru-RU" dirty="0" smtClean="0"/>
              <a:t>— пассивность человека при активности предметов.</a:t>
            </a:r>
          </a:p>
          <a:p>
            <a:pPr marL="109728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Экспрессионизм в театре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120</TotalTime>
  <Words>757</Words>
  <Application>Microsoft Office PowerPoint</Application>
  <PresentationFormat>Экран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    Проблема синтеза искусств    </vt:lpstr>
      <vt:lpstr>Термин</vt:lpstr>
      <vt:lpstr>Возникновение</vt:lpstr>
      <vt:lpstr>Экспрессионизм в литературе:</vt:lpstr>
      <vt:lpstr>Слайд 5</vt:lpstr>
      <vt:lpstr>Представители:</vt:lpstr>
      <vt:lpstr> Этапы: </vt:lpstr>
      <vt:lpstr>   </vt:lpstr>
      <vt:lpstr>Импрессионизм в литературе:</vt:lpstr>
      <vt:lpstr>Слайд 10</vt:lpstr>
      <vt:lpstr>Слайд 11</vt:lpstr>
      <vt:lpstr>Слайд 12</vt:lpstr>
      <vt:lpstr>Слайд 13</vt:lpstr>
      <vt:lpstr>Ипполит Соколов</vt:lpstr>
      <vt:lpstr>Борис Земенков</vt:lpstr>
      <vt:lpstr> Борис Лапин</vt:lpstr>
      <vt:lpstr>Экспрессионизм в музыке</vt:lpstr>
      <vt:lpstr>Экспрессионизм в живописи</vt:lpstr>
      <vt:lpstr>Экспрессионизм в театре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 </dc:title>
  <dc:creator>Таня</dc:creator>
  <cp:lastModifiedBy>Таня</cp:lastModifiedBy>
  <cp:revision>71</cp:revision>
  <dcterms:created xsi:type="dcterms:W3CDTF">2023-02-13T13:35:05Z</dcterms:created>
  <dcterms:modified xsi:type="dcterms:W3CDTF">2023-04-03T19:13:03Z</dcterms:modified>
</cp:coreProperties>
</file>