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76" r:id="rId4"/>
    <p:sldId id="258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9972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600" cap="all" dirty="0" smtClean="0"/>
              <a:t>ТЕОРЕТИЧЕСКИЕ ПРОБЛЕМЫ</a:t>
            </a: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cap="all" dirty="0" smtClean="0"/>
              <a:t>концепт</a:t>
            </a:r>
            <a:endParaRPr lang="ru-RU" cap="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Начало развития теории концепта приходится на 1920-е годы, время социальных и эстетических экспериментов, развития радикальных научных идей.  Авторство термина принадлежит С.А. </a:t>
            </a:r>
            <a:r>
              <a:rPr lang="ru-RU" dirty="0" err="1" smtClean="0"/>
              <a:t>Аскольдову-Алексееву</a:t>
            </a:r>
            <a:r>
              <a:rPr lang="ru-RU" dirty="0" smtClean="0"/>
              <a:t>, который в 1928 году дал следующее </a:t>
            </a:r>
            <a:r>
              <a:rPr lang="ru-RU" b="1" dirty="0" smtClean="0"/>
              <a:t>определение концепта</a:t>
            </a:r>
            <a:r>
              <a:rPr lang="ru-RU" dirty="0" smtClean="0"/>
              <a:t>: «мысленное образование, которое замещает нам в процессе мысли неопределенное множество предметов одного и того же рода»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Термин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представлен </a:t>
            </a:r>
            <a:r>
              <a:rPr lang="ru-RU" sz="2800" dirty="0" smtClean="0"/>
              <a:t>позициями Д.С. Лихачева, В.В. Колесова, В.Н. </a:t>
            </a:r>
            <a:r>
              <a:rPr lang="ru-RU" sz="2800" dirty="0" err="1" smtClean="0"/>
              <a:t>Телия</a:t>
            </a:r>
            <a:r>
              <a:rPr lang="ru-RU" sz="2800" dirty="0" smtClean="0"/>
              <a:t>. Суть подхода состоит в выявлении природы концепта. Под концептом понимается сумма потенциальных значений слова. Д.С. Лихачев отмечает, что концепт существует для каждого словарного значения.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Лингвистический подход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Сторонники </a:t>
            </a:r>
            <a:r>
              <a:rPr lang="ru-RU" i="1" dirty="0" smtClean="0"/>
              <a:t>когнитивного подхода</a:t>
            </a:r>
            <a:r>
              <a:rPr lang="ru-RU" dirty="0" smtClean="0"/>
              <a:t> к пониманию сущности концепта З.Д. Попова и И.А. </a:t>
            </a:r>
            <a:r>
              <a:rPr lang="ru-RU" dirty="0" err="1" smtClean="0"/>
              <a:t>Стернин</a:t>
            </a:r>
            <a:r>
              <a:rPr lang="ru-RU" dirty="0" smtClean="0"/>
              <a:t> относят его к явлениям ментального характера, определяя его как глобальную мыслительную единицу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Когнитивный подход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94515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Культурологический подход</a:t>
            </a:r>
            <a:r>
              <a:rPr lang="ru-RU" sz="2400" dirty="0" smtClean="0"/>
              <a:t> к концепту состоит в том, что культура понимается как совокупность концептов и отношений между ними. Ю.С. Степанов, Г.Г. </a:t>
            </a:r>
            <a:r>
              <a:rPr lang="ru-RU" sz="2400" dirty="0" err="1" smtClean="0"/>
              <a:t>Слышкин</a:t>
            </a:r>
            <a:r>
              <a:rPr lang="ru-RU" sz="2400" dirty="0" smtClean="0"/>
              <a:t> трактуют концепт как </a:t>
            </a:r>
            <a:r>
              <a:rPr lang="ru-RU" sz="2400" dirty="0" smtClean="0"/>
              <a:t>основную ячейку </a:t>
            </a:r>
            <a:r>
              <a:rPr lang="ru-RU" sz="2400" dirty="0" smtClean="0"/>
              <a:t>культуры в ментальном мире человека.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Культурологический подход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Лингвокультурный</a:t>
            </a:r>
            <a:r>
              <a:rPr lang="ru-RU" i="1" dirty="0" smtClean="0"/>
              <a:t> подход</a:t>
            </a:r>
            <a:r>
              <a:rPr lang="ru-RU" dirty="0" smtClean="0"/>
              <a:t> предполагает изучение специфики </a:t>
            </a:r>
            <a:br>
              <a:rPr lang="ru-RU" dirty="0" smtClean="0"/>
            </a:br>
            <a:r>
              <a:rPr lang="ru-RU" dirty="0" smtClean="0"/>
              <a:t>национальной </a:t>
            </a:r>
            <a:r>
              <a:rPr lang="ru-RU" dirty="0" err="1" smtClean="0"/>
              <a:t>концептосферы</a:t>
            </a:r>
            <a:r>
              <a:rPr lang="ru-RU" dirty="0" smtClean="0"/>
              <a:t> от культуры к сознанию. С ним Е.Ю.Балашова связывает имена Ю.С. Степанова, В.И. Карасика, В.В. Красных, В.А, Масловой, Н.Ф. </a:t>
            </a:r>
            <a:r>
              <a:rPr lang="ru-RU" dirty="0" err="1" smtClean="0"/>
              <a:t>Алефиренко</a:t>
            </a:r>
            <a:r>
              <a:rPr lang="ru-RU" dirty="0" smtClean="0"/>
              <a:t> и др. Этот подход определяет концепт как базовую единицу культуры, обладающую образным, понятийным и ценностным компонентами, с преобладанием последнего (В.И. Карасик).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3600" dirty="0" smtClean="0"/>
              <a:t>Е.Ю. </a:t>
            </a:r>
            <a:r>
              <a:rPr lang="ru-RU" sz="3600" dirty="0" smtClean="0"/>
              <a:t>Балашова выделяет </a:t>
            </a:r>
            <a:r>
              <a:rPr lang="ru-RU" sz="3600" dirty="0" err="1" smtClean="0"/>
              <a:t>лингвокогнитивный</a:t>
            </a:r>
            <a:r>
              <a:rPr lang="ru-RU" sz="3600" dirty="0" smtClean="0"/>
              <a:t> и </a:t>
            </a:r>
            <a:r>
              <a:rPr lang="ru-RU" sz="3600" dirty="0" err="1" smtClean="0"/>
              <a:t>лингвокультурный</a:t>
            </a:r>
            <a:r>
              <a:rPr lang="ru-RU" sz="3600" dirty="0" smtClean="0"/>
              <a:t> подходы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 представителям </a:t>
            </a:r>
            <a:r>
              <a:rPr lang="ru-RU" sz="2400" i="1" dirty="0" err="1" smtClean="0"/>
              <a:t>лингвокогнитивного</a:t>
            </a:r>
            <a:r>
              <a:rPr lang="ru-RU" sz="2400" i="1" dirty="0" smtClean="0"/>
              <a:t> подхода</a:t>
            </a:r>
            <a:r>
              <a:rPr lang="ru-RU" sz="2400" dirty="0" smtClean="0"/>
              <a:t> Е.Ю. Балашова относит исследователей, которые считают, что в основе знаний о мире лежит концепт как единица ментальной информации, которая и обеспечивает «выход на </a:t>
            </a:r>
            <a:r>
              <a:rPr lang="ru-RU" sz="2400" dirty="0" err="1" smtClean="0"/>
              <a:t>концептосферу</a:t>
            </a:r>
            <a:r>
              <a:rPr lang="ru-RU" sz="2400" dirty="0" smtClean="0"/>
              <a:t> социума». Это З.Д. Попова, И.А. </a:t>
            </a:r>
            <a:r>
              <a:rPr lang="ru-RU" sz="2400" dirty="0" err="1" smtClean="0"/>
              <a:t>Стернин</a:t>
            </a:r>
            <a:r>
              <a:rPr lang="ru-RU" sz="2400" dirty="0" smtClean="0"/>
              <a:t>, Е.С. </a:t>
            </a:r>
            <a:r>
              <a:rPr lang="ru-RU" sz="2400" dirty="0" err="1" smtClean="0"/>
              <a:t>Кубрякова</a:t>
            </a:r>
            <a:r>
              <a:rPr lang="ru-RU" sz="2400" dirty="0" smtClean="0"/>
              <a:t>. </a:t>
            </a:r>
          </a:p>
          <a:p>
            <a:pPr lvl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Отличается от представленных трактовка концепта в </a:t>
            </a:r>
            <a:r>
              <a:rPr lang="ru-RU" i="1" dirty="0" smtClean="0"/>
              <a:t>философии </a:t>
            </a:r>
            <a:r>
              <a:rPr lang="ru-RU" i="1" dirty="0" err="1" smtClean="0"/>
              <a:t>постструктурализма</a:t>
            </a:r>
            <a:r>
              <a:rPr lang="ru-RU" dirty="0" smtClean="0"/>
              <a:t>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Ж</a:t>
            </a:r>
            <a:r>
              <a:rPr lang="ru-RU" dirty="0" smtClean="0"/>
              <a:t>. </a:t>
            </a:r>
            <a:r>
              <a:rPr lang="ru-RU" dirty="0" err="1" smtClean="0"/>
              <a:t>Делез</a:t>
            </a:r>
            <a:r>
              <a:rPr lang="ru-RU" dirty="0" smtClean="0"/>
              <a:t> и Ф. </a:t>
            </a:r>
            <a:r>
              <a:rPr lang="ru-RU" dirty="0" err="1" smtClean="0"/>
              <a:t>Гваттари</a:t>
            </a:r>
            <a:r>
              <a:rPr lang="ru-RU" dirty="0" smtClean="0"/>
              <a:t> в работе «Что такое философия</a:t>
            </a:r>
            <a:r>
              <a:rPr lang="ru-RU" dirty="0" smtClean="0"/>
              <a:t>?» </a:t>
            </a:r>
            <a:r>
              <a:rPr lang="ru-RU" dirty="0" smtClean="0"/>
              <a:t>утверждают, что философия есть творчество концептов. Концепт понимается как умственное построение, обладающее цельностью и смыслом. </a:t>
            </a:r>
            <a:r>
              <a:rPr lang="ru-RU" dirty="0" smtClean="0"/>
              <a:t>Так </a:t>
            </a:r>
            <a:r>
              <a:rPr lang="ru-RU" dirty="0" smtClean="0"/>
              <a:t>понятый концепт в качестве характеристик имеет </a:t>
            </a:r>
            <a:r>
              <a:rPr lang="ru-RU" dirty="0" err="1" smtClean="0"/>
              <a:t>сотворенность</a:t>
            </a:r>
            <a:r>
              <a:rPr lang="ru-RU" dirty="0" smtClean="0"/>
              <a:t>, авторство, существование во времени, становление. Концепт является формой выражения проблемы. По мере ее осмысления концепты могут рассыпаться, порождать новые.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Для представителей когнитивной лингвистики это система невербального мышления, состоящая из квантов знания — концептов, постоянно изменяющаяся и обновляющаяся. </a:t>
            </a:r>
          </a:p>
          <a:p>
            <a:pPr>
              <a:buNone/>
            </a:pPr>
            <a:r>
              <a:rPr lang="ru-RU" sz="2800" dirty="0" smtClean="0"/>
              <a:t>Для </a:t>
            </a:r>
            <a:r>
              <a:rPr lang="ru-RU" sz="2800" dirty="0" err="1" smtClean="0"/>
              <a:t>лингвокультурологов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концептосфера</a:t>
            </a:r>
            <a:r>
              <a:rPr lang="ru-RU" sz="2800" dirty="0" smtClean="0"/>
              <a:t> — совокупность «фактических сведений, ассоциаций, образных представлений, ценностных </a:t>
            </a:r>
            <a:r>
              <a:rPr lang="ru-RU" sz="2800" dirty="0" err="1" smtClean="0"/>
              <a:t>уста-новок</a:t>
            </a:r>
            <a:r>
              <a:rPr lang="ru-RU" sz="2800" dirty="0" smtClean="0"/>
              <a:t>, связанных в сознании носителей языка с известными ему текстами»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Понятие ‘</a:t>
            </a:r>
            <a:r>
              <a:rPr lang="ru-RU" sz="3600" dirty="0" err="1" smtClean="0"/>
              <a:t>концептосфера</a:t>
            </a:r>
            <a:r>
              <a:rPr lang="ru-RU" sz="3600" dirty="0" smtClean="0"/>
              <a:t>’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/>
              <a:t>И лингвисты, и </a:t>
            </a:r>
            <a:r>
              <a:rPr lang="ru-RU" sz="2800" dirty="0" err="1" smtClean="0"/>
              <a:t>лингвокультурологи</a:t>
            </a:r>
            <a:r>
              <a:rPr lang="ru-RU" sz="2800" dirty="0" smtClean="0"/>
              <a:t> говорят о том, что </a:t>
            </a:r>
            <a:r>
              <a:rPr lang="ru-RU" sz="2800" dirty="0" err="1" smtClean="0"/>
              <a:t>концептосфера</a:t>
            </a:r>
            <a:r>
              <a:rPr lang="ru-RU" sz="2800" dirty="0" smtClean="0"/>
              <a:t> не ограничивается миром индивидуума, она связывает человека с социумом, нацией (когнитивный подход) и культурой, нацией (</a:t>
            </a:r>
            <a:r>
              <a:rPr lang="ru-RU" sz="2800" dirty="0" err="1" smtClean="0"/>
              <a:t>лингвокультурологический</a:t>
            </a:r>
            <a:r>
              <a:rPr lang="ru-RU" sz="2800" dirty="0" smtClean="0"/>
              <a:t> подход). </a:t>
            </a:r>
          </a:p>
          <a:p>
            <a:pPr>
              <a:buNone/>
            </a:pPr>
            <a:r>
              <a:rPr lang="ru-RU" sz="2800" dirty="0" smtClean="0"/>
              <a:t>Так, С.Г. </a:t>
            </a:r>
            <a:r>
              <a:rPr lang="ru-RU" sz="2800" dirty="0" err="1" smtClean="0"/>
              <a:t>Воркачев</a:t>
            </a:r>
            <a:r>
              <a:rPr lang="ru-RU" sz="2800" dirty="0" smtClean="0"/>
              <a:t> пишет о том, что «концепт среди прочего позволяет обращаться к осмыслению этнических и национальных культур, субкультур и т.п</a:t>
            </a:r>
            <a:r>
              <a:rPr lang="ru-RU" sz="2800" dirty="0" smtClean="0"/>
              <a:t>.». </a:t>
            </a:r>
            <a:r>
              <a:rPr lang="ru-RU" sz="2800" dirty="0" smtClean="0"/>
              <a:t>Признаками концепта он называет вербализацию и этнокультурную </a:t>
            </a:r>
            <a:r>
              <a:rPr lang="ru-RU" sz="2800" dirty="0" err="1" smtClean="0"/>
              <a:t>маркированность</a:t>
            </a:r>
            <a:r>
              <a:rPr lang="ru-RU" sz="2800" dirty="0" smtClean="0"/>
              <a:t>.</a:t>
            </a:r>
          </a:p>
          <a:p>
            <a:pPr>
              <a:buNone/>
            </a:pPr>
            <a:r>
              <a:rPr lang="ru-RU" sz="2800" dirty="0" smtClean="0"/>
              <a:t>У Лихачева читаем: «концепт связан со всем историческим опытом нации и религией особенно</a:t>
            </a:r>
            <a:r>
              <a:rPr lang="ru-RU" sz="2800" dirty="0" smtClean="0"/>
              <a:t>». </a:t>
            </a:r>
            <a:r>
              <a:rPr lang="ru-RU" sz="2800" dirty="0" smtClean="0"/>
              <a:t>Признаками концепта названы соотнесенность с другими, структурированность, небытие вне временных и пространственных координат.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54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Концепт, по общему мнению, имеет слоевую структуру. Ю. С. Степанов выделяет в нем основной (актуальный), исторический (дополнительный, пассивный) и архаический (внутренняя форма) слои. В.И Карасик и Г.Г. </a:t>
            </a:r>
            <a:r>
              <a:rPr lang="ru-RU" dirty="0" err="1" smtClean="0"/>
              <a:t>Слышкин</a:t>
            </a:r>
            <a:r>
              <a:rPr lang="ru-RU" dirty="0" smtClean="0"/>
              <a:t> говорят о ценностном, </a:t>
            </a:r>
            <a:r>
              <a:rPr lang="ru-RU" dirty="0" err="1" smtClean="0"/>
              <a:t>фактуальном</a:t>
            </a:r>
            <a:r>
              <a:rPr lang="ru-RU" dirty="0" smtClean="0"/>
              <a:t> и образном элементах концепта. </a:t>
            </a:r>
          </a:p>
          <a:p>
            <a:pPr>
              <a:buNone/>
            </a:pPr>
            <a:r>
              <a:rPr lang="ru-RU" dirty="0" smtClean="0"/>
              <a:t>Структура концепта имеет полевую организацию, в ней выделяют ядро и периферию. К ядру принадлежат образы с чувственно-наглядной конкретностью; более абстрактные признаки составляют ближнюю и дальнюю периферию концепта.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Структура концепта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В.И. Карасик и И.А. </a:t>
            </a:r>
            <a:r>
              <a:rPr lang="ru-RU" sz="2400" dirty="0" err="1" smtClean="0"/>
              <a:t>Стернин</a:t>
            </a:r>
            <a:r>
              <a:rPr lang="ru-RU" sz="2400" dirty="0" smtClean="0"/>
              <a:t> определяют свойства концепта следующим образом: </a:t>
            </a:r>
          </a:p>
          <a:p>
            <a:pPr>
              <a:buNone/>
            </a:pPr>
            <a:r>
              <a:rPr lang="ru-RU" sz="2400" dirty="0" smtClean="0"/>
              <a:t>1. концепт представляется ментальной сущностью или </a:t>
            </a:r>
            <a:br>
              <a:rPr lang="ru-RU" sz="2400" dirty="0" smtClean="0"/>
            </a:br>
            <a:r>
              <a:rPr lang="ru-RU" sz="2400" dirty="0" smtClean="0"/>
              <a:t>смысловым образованием, которые аккумулируют знания общества или </a:t>
            </a:r>
            <a:br>
              <a:rPr lang="ru-RU" sz="2400" dirty="0" smtClean="0"/>
            </a:br>
            <a:r>
              <a:rPr lang="ru-RU" sz="2400" dirty="0" smtClean="0"/>
              <a:t>социальной группы о фрагменте реальности; </a:t>
            </a:r>
          </a:p>
          <a:p>
            <a:pPr>
              <a:buNone/>
            </a:pPr>
            <a:r>
              <a:rPr lang="ru-RU" sz="2400" dirty="0" smtClean="0"/>
              <a:t>2. концепт – это единица ментальности; </a:t>
            </a:r>
          </a:p>
          <a:p>
            <a:pPr>
              <a:buNone/>
            </a:pPr>
            <a:r>
              <a:rPr lang="ru-RU" sz="2400" dirty="0" smtClean="0"/>
              <a:t>3. концепт не имеет обязательной связи со словом либо иными </a:t>
            </a:r>
            <a:br>
              <a:rPr lang="ru-RU" sz="2400" dirty="0" smtClean="0"/>
            </a:br>
            <a:r>
              <a:rPr lang="ru-RU" sz="2400" dirty="0" smtClean="0"/>
              <a:t>языковыми средствами вербализации; он может быть </a:t>
            </a:r>
            <a:r>
              <a:rPr lang="ru-RU" sz="2400" dirty="0" err="1" smtClean="0"/>
              <a:t>вербализован</a:t>
            </a:r>
            <a:r>
              <a:rPr lang="ru-RU" sz="2400" dirty="0" smtClean="0"/>
              <a:t>, а </a:t>
            </a:r>
            <a:br>
              <a:rPr lang="ru-RU" sz="2400" dirty="0" smtClean="0"/>
            </a:br>
            <a:r>
              <a:rPr lang="ru-RU" sz="2400" dirty="0" smtClean="0"/>
              <a:t>может быть и не </a:t>
            </a:r>
            <a:r>
              <a:rPr lang="ru-RU" sz="2400" dirty="0" err="1" smtClean="0"/>
              <a:t>вербализован</a:t>
            </a:r>
            <a:r>
              <a:rPr lang="ru-RU" sz="2400" dirty="0" smtClean="0"/>
              <a:t> языковыми средствами;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Свойства концепта:</a:t>
            </a: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4. концепт является частью </a:t>
            </a:r>
            <a:r>
              <a:rPr lang="ru-RU" dirty="0" err="1" smtClean="0"/>
              <a:t>концептосферы</a:t>
            </a:r>
            <a:r>
              <a:rPr lang="ru-RU" dirty="0" smtClean="0"/>
              <a:t> или картины мира </a:t>
            </a:r>
            <a:br>
              <a:rPr lang="ru-RU" dirty="0" smtClean="0"/>
            </a:br>
            <a:r>
              <a:rPr lang="ru-RU" dirty="0" smtClean="0"/>
              <a:t>для определенного сообщества людей, живущих в </a:t>
            </a:r>
            <a:r>
              <a:rPr lang="ru-RU" dirty="0" err="1" smtClean="0"/>
              <a:t>лингвокультурной</a:t>
            </a:r>
            <a:r>
              <a:rPr lang="ru-RU" dirty="0" smtClean="0"/>
              <a:t> среде; </a:t>
            </a:r>
          </a:p>
          <a:p>
            <a:pPr>
              <a:buNone/>
            </a:pPr>
            <a:r>
              <a:rPr lang="ru-RU" dirty="0" smtClean="0"/>
              <a:t>5. концепт имеет определенную структуру, которая не является </a:t>
            </a:r>
            <a:br>
              <a:rPr lang="ru-RU" dirty="0" smtClean="0"/>
            </a:br>
            <a:r>
              <a:rPr lang="ru-RU" dirty="0" smtClean="0"/>
              <a:t>строгой, но представляет собой определенное условие для его </a:t>
            </a:r>
            <a:br>
              <a:rPr lang="ru-RU" dirty="0" smtClean="0"/>
            </a:br>
            <a:r>
              <a:rPr lang="ru-RU" dirty="0" smtClean="0"/>
              <a:t>существования и вхождения в </a:t>
            </a:r>
            <a:r>
              <a:rPr lang="ru-RU" dirty="0" err="1" smtClean="0"/>
              <a:t>концептосферу</a:t>
            </a:r>
            <a:r>
              <a:rPr lang="ru-RU" dirty="0" smtClean="0"/>
              <a:t>; </a:t>
            </a:r>
          </a:p>
          <a:p>
            <a:pPr>
              <a:buNone/>
            </a:pPr>
            <a:r>
              <a:rPr lang="ru-RU" dirty="0" smtClean="0"/>
              <a:t>6. концепт может быть осмыслен по-разному в сознании </a:t>
            </a:r>
            <a:br>
              <a:rPr lang="ru-RU" dirty="0" smtClean="0"/>
            </a:br>
            <a:r>
              <a:rPr lang="ru-RU" dirty="0" smtClean="0"/>
              <a:t>представителей одной общности; </a:t>
            </a:r>
          </a:p>
          <a:p>
            <a:pPr>
              <a:buNone/>
            </a:pPr>
            <a:r>
              <a:rPr lang="ru-RU" dirty="0" smtClean="0"/>
              <a:t>7. концепты можно отнести к явлениям оценочного типа, </a:t>
            </a:r>
            <a:br>
              <a:rPr lang="ru-RU" dirty="0" smtClean="0"/>
            </a:br>
            <a:r>
              <a:rPr lang="ru-RU" dirty="0" smtClean="0"/>
              <a:t>которые включают поведенческую, эмоциональную, образную и </a:t>
            </a:r>
            <a:br>
              <a:rPr lang="ru-RU" dirty="0" smtClean="0"/>
            </a:br>
            <a:r>
              <a:rPr lang="ru-RU" dirty="0" smtClean="0"/>
              <a:t>логическую стороны;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8. концепты внутренне организованы по полевому принципу и </a:t>
            </a:r>
            <a:r>
              <a:rPr lang="ru-RU" dirty="0" smtClean="0"/>
              <a:t>включают </a:t>
            </a:r>
            <a:r>
              <a:rPr lang="ru-RU" dirty="0" smtClean="0"/>
              <a:t>чувственный образ, информационное содержание и </a:t>
            </a:r>
            <a:r>
              <a:rPr lang="ru-RU" dirty="0" smtClean="0"/>
              <a:t>интерпретационное </a:t>
            </a:r>
            <a:r>
              <a:rPr lang="ru-RU" dirty="0" smtClean="0"/>
              <a:t>поле; структура концепта образована когнитивными </a:t>
            </a:r>
            <a:r>
              <a:rPr lang="ru-RU" dirty="0" smtClean="0"/>
              <a:t>классификаторами </a:t>
            </a:r>
            <a:r>
              <a:rPr lang="ru-RU" dirty="0" smtClean="0"/>
              <a:t>и объединяемыми ими когнитивными </a:t>
            </a:r>
            <a:r>
              <a:rPr lang="ru-RU" dirty="0" smtClean="0"/>
              <a:t>признаками</a:t>
            </a:r>
            <a:r>
              <a:rPr lang="ru-RU" dirty="0" smtClean="0"/>
              <a:t>, </a:t>
            </a:r>
            <a:r>
              <a:rPr lang="ru-RU" dirty="0" smtClean="0"/>
              <a:t>которые </a:t>
            </a:r>
            <a:r>
              <a:rPr lang="ru-RU" dirty="0" smtClean="0"/>
              <a:t>различаются по степени яркости в сознании их носителей и </a:t>
            </a:r>
            <a:br>
              <a:rPr lang="ru-RU" dirty="0" smtClean="0"/>
            </a:br>
            <a:r>
              <a:rPr lang="ru-RU" dirty="0" smtClean="0"/>
              <a:t>упорядочиваются в структуре концепта по полевому признаку; </a:t>
            </a:r>
          </a:p>
          <a:p>
            <a:pPr>
              <a:buNone/>
            </a:pPr>
            <a:r>
              <a:rPr lang="ru-RU" dirty="0" smtClean="0"/>
              <a:t>9. концепт представляется культурно-значимым образованием, </a:t>
            </a:r>
            <a:r>
              <a:rPr lang="ru-RU" dirty="0" smtClean="0"/>
              <a:t>имеет </a:t>
            </a:r>
            <a:r>
              <a:rPr lang="ru-RU" dirty="0" smtClean="0"/>
              <a:t>неоднозначную полевую структуру, обладает «ядром» и </a:t>
            </a:r>
            <a:r>
              <a:rPr lang="ru-RU" dirty="0" smtClean="0"/>
              <a:t>«</a:t>
            </a:r>
            <a:r>
              <a:rPr lang="ru-RU" dirty="0" smtClean="0"/>
              <a:t>периферией»;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7078" y="116632"/>
            <a:ext cx="8229600" cy="864096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10. концепты несут на себе отпечатки тех </a:t>
            </a:r>
            <a:r>
              <a:rPr lang="ru-RU" sz="2400" dirty="0" err="1" smtClean="0"/>
              <a:t>социокультурных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систем, в которых они были сформированы; наблюдается национальная, </a:t>
            </a:r>
            <a:br>
              <a:rPr lang="ru-RU" sz="2400" dirty="0" smtClean="0"/>
            </a:br>
            <a:r>
              <a:rPr lang="ru-RU" sz="2400" dirty="0" smtClean="0"/>
              <a:t>социальная, групповая и индивидуальная специфика концепта; </a:t>
            </a:r>
          </a:p>
          <a:p>
            <a:pPr>
              <a:buNone/>
            </a:pPr>
            <a:r>
              <a:rPr lang="ru-RU" sz="2400" dirty="0" smtClean="0"/>
              <a:t>11. концепты имеют национальные особенности содержания и </a:t>
            </a:r>
            <a:br>
              <a:rPr lang="ru-RU" sz="2400" dirty="0" smtClean="0"/>
            </a:br>
            <a:r>
              <a:rPr lang="ru-RU" sz="2400" dirty="0" smtClean="0"/>
              <a:t>структуры; возможны эндемические концепты, также встречается </a:t>
            </a:r>
            <a:br>
              <a:rPr lang="ru-RU" sz="2400" dirty="0" smtClean="0"/>
            </a:br>
            <a:r>
              <a:rPr lang="ru-RU" sz="2400" dirty="0" err="1" smtClean="0"/>
              <a:t>лакунарность</a:t>
            </a:r>
            <a:r>
              <a:rPr lang="ru-RU" sz="2400" dirty="0" smtClean="0"/>
              <a:t> концепта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1) фиксация определенного концепта и исследование языковых средств его репрезентации; </a:t>
            </a:r>
          </a:p>
          <a:p>
            <a:r>
              <a:rPr lang="ru-RU" dirty="0" smtClean="0"/>
              <a:t>2) исследование языковой единицы способов ее употребления с целью выявления семантических признаков. Возможно и сочетание методов.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З.Д. Поповой и И.А. </a:t>
            </a:r>
            <a:r>
              <a:rPr lang="ru-RU" sz="2800" dirty="0" err="1" smtClean="0"/>
              <a:t>Стерниным</a:t>
            </a:r>
            <a:r>
              <a:rPr lang="ru-RU" sz="2800" dirty="0" smtClean="0"/>
              <a:t> осмыслена методология изучения концептов.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Е.С. </a:t>
            </a:r>
            <a:r>
              <a:rPr lang="ru-RU" dirty="0" err="1" smtClean="0"/>
              <a:t>Кубрякова</a:t>
            </a:r>
            <a:r>
              <a:rPr lang="ru-RU" dirty="0" smtClean="0"/>
              <a:t> говорит о двух типах анализа концептов (семантическом и концептуальном): «Если первый направлен на экспликацию семантической структуры слова, уточнение реализующих ее денотативных, </a:t>
            </a:r>
            <a:r>
              <a:rPr lang="ru-RU" dirty="0" err="1" smtClean="0"/>
              <a:t>сигнификативных</a:t>
            </a:r>
            <a:r>
              <a:rPr lang="ru-RU" dirty="0" smtClean="0"/>
              <a:t> и когнитивных значений, то концептуальный анализ предстает как поиск тех общих концептов, которые подведены под один знак и предопределяют бытие знака как известной когнитивной структуры. Семантический анализ связан с разъяснением слова, концептуальный анализ — идет к знаниям о мире»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В.И. Карасик предлагает осуществлять следующие шаги при писании концепта: </a:t>
            </a:r>
          </a:p>
          <a:p>
            <a:pPr>
              <a:buNone/>
            </a:pPr>
            <a:r>
              <a:rPr lang="ru-RU" dirty="0" smtClean="0"/>
              <a:t>1) </a:t>
            </a:r>
            <a:r>
              <a:rPr lang="ru-RU" dirty="0" err="1" smtClean="0"/>
              <a:t>дефинирование</a:t>
            </a:r>
            <a:r>
              <a:rPr lang="ru-RU" dirty="0" smtClean="0"/>
              <a:t>; </a:t>
            </a:r>
          </a:p>
          <a:p>
            <a:pPr>
              <a:buNone/>
            </a:pPr>
            <a:r>
              <a:rPr lang="ru-RU" dirty="0" smtClean="0"/>
              <a:t>2) анализ контекста; </a:t>
            </a:r>
          </a:p>
          <a:p>
            <a:pPr>
              <a:buNone/>
            </a:pPr>
            <a:r>
              <a:rPr lang="ru-RU" dirty="0" smtClean="0"/>
              <a:t>3) этимологический анализ, при котором необходимо выявить ранее </a:t>
            </a:r>
            <a:br>
              <a:rPr lang="ru-RU" dirty="0" smtClean="0"/>
            </a:br>
            <a:r>
              <a:rPr lang="ru-RU" dirty="0" smtClean="0"/>
              <a:t>существовавшего морфологического строения слова и его </a:t>
            </a:r>
            <a:br>
              <a:rPr lang="ru-RU" dirty="0" smtClean="0"/>
            </a:br>
            <a:r>
              <a:rPr lang="ru-RU" dirty="0" smtClean="0"/>
              <a:t>словообразовательных связей, выяснение источника и времени появления слова, другими словами, нужно выявить происхождение слова; </a:t>
            </a:r>
          </a:p>
          <a:p>
            <a:pPr>
              <a:buNone/>
            </a:pPr>
            <a:r>
              <a:rPr lang="ru-RU" dirty="0" smtClean="0"/>
              <a:t>4) </a:t>
            </a:r>
            <a:r>
              <a:rPr lang="ru-RU" dirty="0" err="1" smtClean="0"/>
              <a:t>паремиологический</a:t>
            </a:r>
            <a:r>
              <a:rPr lang="ru-RU" dirty="0" smtClean="0"/>
              <a:t> анализ, то есть сопоставление интерпретаций и </a:t>
            </a:r>
            <a:br>
              <a:rPr lang="ru-RU" dirty="0" smtClean="0"/>
            </a:br>
            <a:r>
              <a:rPr lang="ru-RU" dirty="0" smtClean="0"/>
              <a:t>выявление сходств или различий концептов нескольких разных языков, </a:t>
            </a:r>
          </a:p>
          <a:p>
            <a:pPr>
              <a:buNone/>
            </a:pPr>
            <a:r>
              <a:rPr lang="ru-RU" dirty="0" smtClean="0"/>
              <a:t>5) анкетирование, интервьюирование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1) Мир — пространство, время, число, родина, туманное утро, зимняя </a:t>
            </a:r>
            <a:br>
              <a:rPr lang="ru-RU" sz="1800" dirty="0" smtClean="0"/>
            </a:br>
            <a:r>
              <a:rPr lang="ru-RU" sz="1800" dirty="0" smtClean="0"/>
              <a:t>ночь; </a:t>
            </a:r>
          </a:p>
          <a:p>
            <a:pPr>
              <a:buNone/>
            </a:pPr>
            <a:r>
              <a:rPr lang="ru-RU" sz="1800" dirty="0" smtClean="0"/>
              <a:t>2) Стихии и природа — вода, огонь, дерево, цветы; </a:t>
            </a:r>
          </a:p>
          <a:p>
            <a:pPr>
              <a:buNone/>
            </a:pPr>
            <a:r>
              <a:rPr lang="ru-RU" sz="1800" dirty="0" smtClean="0"/>
              <a:t>З) Представления о человеке — новый русский, интеллигент, гений, </a:t>
            </a:r>
            <a:br>
              <a:rPr lang="ru-RU" sz="1800" dirty="0" smtClean="0"/>
            </a:br>
            <a:r>
              <a:rPr lang="ru-RU" sz="1800" dirty="0" err="1" smtClean="0"/>
              <a:t>дурак</a:t>
            </a:r>
            <a:r>
              <a:rPr lang="ru-RU" sz="1800" dirty="0" smtClean="0"/>
              <a:t>, юродивый, странник; </a:t>
            </a:r>
          </a:p>
          <a:p>
            <a:pPr>
              <a:buNone/>
            </a:pPr>
            <a:r>
              <a:rPr lang="ru-RU" sz="1800" dirty="0" smtClean="0"/>
              <a:t>4) Нравственные концепты — совесть, стыд, грех, правда, истина, </a:t>
            </a:r>
            <a:br>
              <a:rPr lang="ru-RU" sz="1800" dirty="0" smtClean="0"/>
            </a:br>
            <a:r>
              <a:rPr lang="ru-RU" sz="1800" dirty="0" smtClean="0"/>
              <a:t>искренность; </a:t>
            </a:r>
          </a:p>
          <a:p>
            <a:pPr>
              <a:buNone/>
            </a:pPr>
            <a:r>
              <a:rPr lang="ru-RU" sz="1800" dirty="0" smtClean="0"/>
              <a:t>5) Социальные понятия и отношения — свобода, воля, дружба, война и т.д.; </a:t>
            </a:r>
          </a:p>
          <a:p>
            <a:pPr>
              <a:buNone/>
            </a:pPr>
            <a:r>
              <a:rPr lang="ru-RU" sz="1800" dirty="0" smtClean="0"/>
              <a:t>6) Эмоциональные концепты: счастье, радость; </a:t>
            </a:r>
          </a:p>
          <a:p>
            <a:pPr>
              <a:buNone/>
            </a:pPr>
            <a:r>
              <a:rPr lang="ru-RU" sz="1800" dirty="0" smtClean="0"/>
              <a:t>7) Мир артефактов: храм, дом, геральдика, сакральные предметы </a:t>
            </a:r>
            <a:br>
              <a:rPr lang="ru-RU" sz="1800" dirty="0" smtClean="0"/>
            </a:br>
            <a:r>
              <a:rPr lang="ru-RU" sz="1800" dirty="0" smtClean="0"/>
              <a:t>(колокол, свеча и др.); </a:t>
            </a:r>
          </a:p>
          <a:p>
            <a:pPr>
              <a:buNone/>
            </a:pPr>
            <a:r>
              <a:rPr lang="ru-RU" sz="1800" dirty="0" smtClean="0"/>
              <a:t>8) </a:t>
            </a:r>
            <a:r>
              <a:rPr lang="ru-RU" sz="1800" dirty="0" err="1" smtClean="0"/>
              <a:t>Концептосфера</a:t>
            </a:r>
            <a:r>
              <a:rPr lang="ru-RU" sz="1800" dirty="0" smtClean="0"/>
              <a:t> научного знания: философия, филология, математика и т.д.; </a:t>
            </a:r>
          </a:p>
          <a:p>
            <a:pPr>
              <a:buNone/>
            </a:pPr>
            <a:r>
              <a:rPr lang="ru-RU" sz="1800" dirty="0" smtClean="0"/>
              <a:t>9) </a:t>
            </a:r>
            <a:r>
              <a:rPr lang="ru-RU" sz="1800" dirty="0" err="1" smtClean="0"/>
              <a:t>Концептосфера</a:t>
            </a:r>
            <a:r>
              <a:rPr lang="ru-RU" sz="1800" dirty="0" smtClean="0"/>
              <a:t> искусства: архитектура, живопись, музыка, танец и т.д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Концепты можно разделить на 9 групп: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134</TotalTime>
  <Words>710</Words>
  <Application>Microsoft Office PowerPoint</Application>
  <PresentationFormat>Экран (4:3)</PresentationFormat>
  <Paragraphs>59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    ТЕОРЕТИЧЕСКИЕ ПРОБЛЕМЫ    </vt:lpstr>
      <vt:lpstr>Термин</vt:lpstr>
      <vt:lpstr>Лингвистический подход</vt:lpstr>
      <vt:lpstr>Когнитивный подход</vt:lpstr>
      <vt:lpstr>Культурологический подход</vt:lpstr>
      <vt:lpstr>Е.Ю. Балашова выделяет лингвокогнитивный и лингвокультурный подходы</vt:lpstr>
      <vt:lpstr> </vt:lpstr>
      <vt:lpstr>   </vt:lpstr>
      <vt:lpstr>Понятие ‘концептосфера’</vt:lpstr>
      <vt:lpstr>Слайд 10</vt:lpstr>
      <vt:lpstr>Структура концепта</vt:lpstr>
      <vt:lpstr>Свойства концепта:</vt:lpstr>
      <vt:lpstr>Слайд 13</vt:lpstr>
      <vt:lpstr>Слайд 14</vt:lpstr>
      <vt:lpstr>Слайд 15</vt:lpstr>
      <vt:lpstr>  З.Д. Поповой и И.А. Стерниным осмыслена методология изучения концептов. </vt:lpstr>
      <vt:lpstr>Слайд 17</vt:lpstr>
      <vt:lpstr>Слайд 18</vt:lpstr>
      <vt:lpstr>Концепты можно разделить на 9 групп: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 </dc:title>
  <dc:creator>Таня</dc:creator>
  <cp:lastModifiedBy>Таня</cp:lastModifiedBy>
  <cp:revision>75</cp:revision>
  <dcterms:created xsi:type="dcterms:W3CDTF">2023-02-13T13:35:05Z</dcterms:created>
  <dcterms:modified xsi:type="dcterms:W3CDTF">2023-04-10T20:32:45Z</dcterms:modified>
</cp:coreProperties>
</file>