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9" r:id="rId3"/>
    <p:sldId id="257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70" r:id="rId12"/>
    <p:sldId id="267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500306"/>
            <a:ext cx="7772400" cy="2311005"/>
          </a:xfrm>
        </p:spPr>
        <p:txBody>
          <a:bodyPr/>
          <a:lstStyle/>
          <a:p>
            <a:r>
              <a:rPr lang="ru-RU" dirty="0" smtClean="0"/>
              <a:t>ДИСКУРС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800" dirty="0" err="1" smtClean="0"/>
              <a:t>Дискурс</a:t>
            </a:r>
            <a:r>
              <a:rPr lang="ru-RU" sz="2800" dirty="0" smtClean="0"/>
              <a:t> (фр. </a:t>
            </a:r>
            <a:r>
              <a:rPr lang="ru-RU" sz="2800" dirty="0" err="1" smtClean="0"/>
              <a:t>discourse</a:t>
            </a:r>
            <a:r>
              <a:rPr lang="ru-RU" sz="2800" dirty="0" smtClean="0"/>
              <a:t>, англ. </a:t>
            </a:r>
            <a:r>
              <a:rPr lang="ru-RU" sz="2800" dirty="0" err="1" smtClean="0"/>
              <a:t>discourse</a:t>
            </a:r>
            <a:r>
              <a:rPr lang="ru-RU" sz="2800" dirty="0" smtClean="0"/>
              <a:t>, от лат. </a:t>
            </a:r>
            <a:r>
              <a:rPr lang="ru-RU" sz="2800" dirty="0" err="1" smtClean="0"/>
              <a:t>discursus</a:t>
            </a:r>
            <a:r>
              <a:rPr lang="ru-RU" sz="2800" dirty="0" smtClean="0"/>
              <a:t>  — движение назад — вперед, круговорот; беседа, разговор) — процесс языковой деятельности; способ говорения.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Термин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Термин имеет дату рождения — 1952 г. — и </a:t>
            </a:r>
            <a:r>
              <a:rPr lang="ru-RU" dirty="0" smtClean="0"/>
              <a:t>автора. </a:t>
            </a:r>
            <a:r>
              <a:rPr lang="ru-RU" dirty="0" smtClean="0"/>
              <a:t>Это американский лингвист </a:t>
            </a:r>
            <a:r>
              <a:rPr lang="ru-RU" dirty="0" smtClean="0"/>
              <a:t>З.Харрис</a:t>
            </a:r>
            <a:r>
              <a:rPr lang="ru-RU" dirty="0" smtClean="0"/>
              <a:t>, который включил слово '</a:t>
            </a:r>
            <a:r>
              <a:rPr lang="ru-RU" dirty="0" err="1" smtClean="0"/>
              <a:t>дискурс</a:t>
            </a:r>
            <a:r>
              <a:rPr lang="ru-RU" dirty="0" smtClean="0"/>
              <a:t>’ в название своей работы («</a:t>
            </a:r>
            <a:r>
              <a:rPr lang="ru-RU" dirty="0" err="1" smtClean="0"/>
              <a:t>Дискурс-анализ</a:t>
            </a:r>
            <a:r>
              <a:rPr lang="ru-RU" dirty="0" smtClean="0"/>
              <a:t>»).  Автор термина понимал под </a:t>
            </a:r>
            <a:r>
              <a:rPr lang="ru-RU" dirty="0" err="1" smtClean="0"/>
              <a:t>дискурсом</a:t>
            </a:r>
            <a:r>
              <a:rPr lang="ru-RU" dirty="0" smtClean="0"/>
              <a:t> «последовательность высказываний, отрезок больший, чем предложение»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Рождение термина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371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М. Фуко трактует </a:t>
            </a:r>
            <a:r>
              <a:rPr lang="ru-RU" dirty="0" err="1" smtClean="0"/>
              <a:t>дискурс</a:t>
            </a:r>
            <a:r>
              <a:rPr lang="ru-RU" dirty="0" smtClean="0"/>
              <a:t> как автономную сферу, «первичную по отношению ко всем прочим практикам и в определенном смысле ими управляющей</a:t>
            </a:r>
            <a:r>
              <a:rPr lang="ru-RU" dirty="0" smtClean="0"/>
              <a:t>». </a:t>
            </a:r>
            <a:r>
              <a:rPr lang="ru-RU" dirty="0" smtClean="0"/>
              <a:t>Для М. Фуко принципиально, что </a:t>
            </a:r>
            <a:r>
              <a:rPr lang="ru-RU" dirty="0" err="1" smtClean="0"/>
              <a:t>дискурс</a:t>
            </a:r>
            <a:r>
              <a:rPr lang="ru-RU" dirty="0" smtClean="0"/>
              <a:t> – это «совокупность высказываний</a:t>
            </a:r>
            <a:r>
              <a:rPr lang="ru-RU" dirty="0" smtClean="0"/>
              <a:t>» </a:t>
            </a:r>
            <a:r>
              <a:rPr lang="ru-RU" dirty="0" smtClean="0"/>
              <a:t>и практика (дискурсивная практика</a:t>
            </a:r>
            <a:r>
              <a:rPr lang="ru-RU" dirty="0" smtClean="0"/>
              <a:t>), </a:t>
            </a:r>
            <a:r>
              <a:rPr lang="ru-RU" dirty="0" smtClean="0"/>
              <a:t>способная к развитию и трансформации («динамическая единица культуры</a:t>
            </a:r>
            <a:r>
              <a:rPr lang="ru-RU" dirty="0" smtClean="0"/>
              <a:t>»).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Постструктурализм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 лингвистике «</a:t>
            </a:r>
            <a:r>
              <a:rPr lang="ru-RU" dirty="0" err="1" smtClean="0"/>
              <a:t>дискурс</a:t>
            </a:r>
            <a:r>
              <a:rPr lang="ru-RU" dirty="0" smtClean="0"/>
              <a:t> мыслится как речь, вписанная в коммуникативную ситуацию и в силу этого как категория с более отчетливо выраженным социальным содержанием по сравнению с речевой деятельностью индивида</a:t>
            </a:r>
            <a:r>
              <a:rPr lang="ru-RU" dirty="0" smtClean="0"/>
              <a:t>». </a:t>
            </a:r>
            <a:r>
              <a:rPr lang="ru-RU" dirty="0" smtClean="0"/>
              <a:t>По словам Н.Д. </a:t>
            </a:r>
            <a:r>
              <a:rPr lang="ru-RU" dirty="0" err="1" smtClean="0"/>
              <a:t>Ауттюновой</a:t>
            </a:r>
            <a:r>
              <a:rPr lang="ru-RU" dirty="0" smtClean="0"/>
              <a:t>, «</a:t>
            </a:r>
            <a:r>
              <a:rPr lang="ru-RU" dirty="0" err="1" smtClean="0"/>
              <a:t>дискурс</a:t>
            </a:r>
            <a:r>
              <a:rPr lang="ru-RU" dirty="0" smtClean="0"/>
              <a:t> - это речь, погруженная в жизнь»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лингвистике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проводит анализ </a:t>
            </a:r>
            <a:r>
              <a:rPr lang="ru-RU" dirty="0" smtClean="0"/>
              <a:t>современных лингвистических трактовок термина </a:t>
            </a:r>
            <a:r>
              <a:rPr lang="ru-RU" dirty="0" err="1" smtClean="0"/>
              <a:t>дискурс</a:t>
            </a:r>
            <a:r>
              <a:rPr lang="ru-RU" dirty="0" smtClean="0"/>
              <a:t>. За </a:t>
            </a:r>
            <a:r>
              <a:rPr lang="ru-RU" dirty="0" smtClean="0"/>
              <a:t>основу своих рассуждений она берет понимание исследователями триад </a:t>
            </a:r>
            <a:r>
              <a:rPr lang="ru-RU" i="1" dirty="0" smtClean="0"/>
              <a:t>речь — текст — </a:t>
            </a:r>
            <a:r>
              <a:rPr lang="ru-RU" i="1" dirty="0" err="1" smtClean="0"/>
              <a:t>дискурс</a:t>
            </a:r>
            <a:r>
              <a:rPr lang="ru-RU" dirty="0" smtClean="0"/>
              <a:t> и </a:t>
            </a:r>
            <a:r>
              <a:rPr lang="ru-RU" i="1" dirty="0" smtClean="0"/>
              <a:t>монолог — диалог — </a:t>
            </a:r>
            <a:r>
              <a:rPr lang="ru-RU" i="1" dirty="0" err="1" smtClean="0"/>
              <a:t>дискурс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- на </a:t>
            </a:r>
            <a:r>
              <a:rPr lang="ru-RU" dirty="0" smtClean="0"/>
              <a:t>основании сопоставления позиций </a:t>
            </a:r>
            <a:r>
              <a:rPr lang="ru-RU" dirty="0" smtClean="0"/>
              <a:t>предлагает </a:t>
            </a:r>
            <a:r>
              <a:rPr lang="ru-RU" dirty="0" smtClean="0"/>
              <a:t>таблицу, в которой сведены точки зрения на проблему Н.Д. Арутюновой, В.И. Карасика, Т. </a:t>
            </a:r>
            <a:r>
              <a:rPr lang="ru-RU" dirty="0" err="1" smtClean="0"/>
              <a:t>ван</a:t>
            </a:r>
            <a:r>
              <a:rPr lang="ru-RU" dirty="0" smtClean="0"/>
              <a:t> Дейка, В.Е. Чернявской и др.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И.Г. </a:t>
            </a:r>
            <a:r>
              <a:rPr lang="ru-RU" sz="2400" dirty="0" err="1" smtClean="0"/>
              <a:t>Атрощенко</a:t>
            </a:r>
            <a:r>
              <a:rPr lang="ru-RU" sz="2400" dirty="0" smtClean="0"/>
              <a:t>, «</a:t>
            </a:r>
            <a:r>
              <a:rPr lang="ru-RU" sz="2400" dirty="0" smtClean="0"/>
              <a:t>Анализ определений понятия «</a:t>
            </a:r>
            <a:r>
              <a:rPr lang="ru-RU" sz="2400" dirty="0" err="1" smtClean="0"/>
              <a:t>дискурс</a:t>
            </a:r>
            <a:r>
              <a:rPr lang="ru-RU" sz="2400" dirty="0" smtClean="0"/>
              <a:t>» в современной лингвистике»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В этом случае понятие «</a:t>
            </a:r>
            <a:r>
              <a:rPr lang="ru-RU" dirty="0" err="1" smtClean="0"/>
              <a:t>дискурс</a:t>
            </a:r>
            <a:r>
              <a:rPr lang="ru-RU" dirty="0" smtClean="0"/>
              <a:t>» приближается к понятию </a:t>
            </a:r>
            <a:r>
              <a:rPr lang="ru-RU" dirty="0" smtClean="0"/>
              <a:t>«стиль</a:t>
            </a:r>
            <a:r>
              <a:rPr lang="ru-RU" dirty="0" smtClean="0"/>
              <a:t>».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Принципиально </a:t>
            </a:r>
            <a:r>
              <a:rPr lang="ru-RU" dirty="0" smtClean="0"/>
              <a:t>важным </a:t>
            </a:r>
            <a:r>
              <a:rPr lang="ru-RU" dirty="0" smtClean="0"/>
              <a:t>оказывается </a:t>
            </a:r>
            <a:r>
              <a:rPr lang="ru-RU" dirty="0" smtClean="0"/>
              <a:t>вопрос, кому принадлежит та или иная </a:t>
            </a:r>
            <a:r>
              <a:rPr lang="ru-RU" dirty="0" err="1" smtClean="0"/>
              <a:t>лискурсивная</a:t>
            </a:r>
            <a:r>
              <a:rPr lang="ru-RU" dirty="0" smtClean="0"/>
              <a:t> практика и, соответственно какой она является.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литературоведении и социологии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507117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dirty="0" smtClean="0"/>
              <a:t>«Исследователей </a:t>
            </a:r>
            <a:r>
              <a:rPr lang="ru-RU" dirty="0" smtClean="0"/>
              <a:t>интересует не </a:t>
            </a:r>
            <a:r>
              <a:rPr lang="ru-RU" dirty="0" err="1" smtClean="0"/>
              <a:t>дискурс</a:t>
            </a:r>
            <a:r>
              <a:rPr lang="ru-RU" dirty="0" smtClean="0"/>
              <a:t> вообще, а его конкретные разновидности, задаваемые широким набором параметров: чисто языковыми отличительными чертами (в той мере, в какой они могут быть отчетливо идентифицированы), стилистической спецификой (во многом определяемой количественными тенденциями в использовании языковых средств), а также спецификой тематики, систем убеждений, способов рассуждения и т.д. (то, о чем говорит автор </a:t>
            </a:r>
            <a:r>
              <a:rPr lang="ru-RU" dirty="0" err="1" smtClean="0"/>
              <a:t>дискурса</a:t>
            </a:r>
            <a:r>
              <a:rPr lang="ru-RU" dirty="0" smtClean="0"/>
              <a:t>, и то, как он об этом говорит). </a:t>
            </a:r>
            <a:endParaRPr lang="ru-RU" dirty="0" smtClean="0"/>
          </a:p>
          <a:p>
            <a:pPr lvl="0">
              <a:buNone/>
            </a:pPr>
            <a:r>
              <a:rPr lang="ru-RU" dirty="0" err="1" smtClean="0"/>
              <a:t>Дискурс</a:t>
            </a:r>
            <a:r>
              <a:rPr lang="ru-RU" dirty="0" smtClean="0"/>
              <a:t> </a:t>
            </a:r>
            <a:r>
              <a:rPr lang="ru-RU" dirty="0" smtClean="0"/>
              <a:t>в данном понимании — это стилистическая специфика плюс стоящая за ней идеология. Более того, предполагается, что способ говорения во многом предопределяет и создает саму предметную сферу </a:t>
            </a:r>
            <a:r>
              <a:rPr lang="ru-RU" dirty="0" err="1" smtClean="0"/>
              <a:t>дискурса</a:t>
            </a:r>
            <a:r>
              <a:rPr lang="ru-RU" dirty="0" smtClean="0"/>
              <a:t> (т.е. тему данного </a:t>
            </a:r>
            <a:r>
              <a:rPr lang="ru-RU" dirty="0" err="1" smtClean="0"/>
              <a:t>дискурса</a:t>
            </a:r>
            <a:r>
              <a:rPr lang="ru-RU" dirty="0" smtClean="0"/>
              <a:t>), а также соответствующие ей социальные институты»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ru-RU" sz="2700" i="1" dirty="0" smtClean="0"/>
              <a:t>В.Ю. Меновщиков, «Компьютерный </a:t>
            </a:r>
            <a:r>
              <a:rPr lang="ru-RU" sz="2700" i="1" dirty="0" err="1" smtClean="0"/>
              <a:t>дискурс</a:t>
            </a:r>
            <a:r>
              <a:rPr lang="ru-RU" sz="2700" i="1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- индивидуальный, </a:t>
            </a:r>
          </a:p>
          <a:p>
            <a:pPr lvl="0">
              <a:buNone/>
            </a:pPr>
            <a:r>
              <a:rPr lang="ru-RU" dirty="0" smtClean="0"/>
              <a:t>- коллективный, </a:t>
            </a:r>
          </a:p>
          <a:p>
            <a:pPr lvl="0">
              <a:buNone/>
            </a:pPr>
            <a:r>
              <a:rPr lang="ru-RU" dirty="0" smtClean="0"/>
              <a:t>- абстрактный </a:t>
            </a:r>
            <a:r>
              <a:rPr lang="ru-RU" dirty="0" smtClean="0"/>
              <a:t>(</a:t>
            </a:r>
            <a:r>
              <a:rPr lang="ru-RU" dirty="0" err="1" smtClean="0"/>
              <a:t>дискурс</a:t>
            </a:r>
            <a:r>
              <a:rPr lang="ru-RU" dirty="0" smtClean="0"/>
              <a:t> веры).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i="1" dirty="0" smtClean="0"/>
              <a:t>Разновидности </a:t>
            </a:r>
            <a:r>
              <a:rPr lang="ru-RU" sz="2400" i="1" dirty="0" err="1" smtClean="0"/>
              <a:t>дискурса</a:t>
            </a:r>
            <a:r>
              <a:rPr lang="ru-RU" sz="2400" i="1" dirty="0" smtClean="0"/>
              <a:t>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22136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Под </a:t>
            </a:r>
            <a:r>
              <a:rPr lang="ru-RU" dirty="0" err="1" smtClean="0"/>
              <a:t>дискурсом</a:t>
            </a:r>
            <a:r>
              <a:rPr lang="ru-RU" dirty="0" smtClean="0"/>
              <a:t> понимают </a:t>
            </a:r>
            <a:r>
              <a:rPr lang="ru-RU" dirty="0" smtClean="0"/>
              <a:t>идеальный </a:t>
            </a:r>
            <a:r>
              <a:rPr lang="ru-RU" dirty="0" smtClean="0"/>
              <a:t>вид коммуникации, осуществляемый в максимально возможном отстранении от социальной реальности, традиций, авторитета, коммуникативной рутины и т.п. и имеющий целью критическое обсуждение и обоснование взглядов и действий участников </a:t>
            </a:r>
            <a:r>
              <a:rPr lang="ru-RU" dirty="0" smtClean="0"/>
              <a:t>коммуникации.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философии</a:t>
            </a:r>
            <a:r>
              <a:rPr lang="ru-RU" sz="2400" i="1" dirty="0" smtClean="0"/>
              <a:t>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100" dirty="0" smtClean="0"/>
              <a:t>У. </a:t>
            </a:r>
            <a:r>
              <a:rPr lang="ru-RU" sz="3100" dirty="0" err="1" smtClean="0"/>
              <a:t>Чейф</a:t>
            </a:r>
            <a:r>
              <a:rPr lang="ru-RU" sz="3100" dirty="0" smtClean="0"/>
              <a:t> противопоставил устный и письменный </a:t>
            </a:r>
            <a:r>
              <a:rPr lang="ru-RU" sz="3100" dirty="0" err="1" smtClean="0"/>
              <a:t>дискурс</a:t>
            </a:r>
            <a:r>
              <a:rPr lang="ru-RU" sz="3100" dirty="0" smtClean="0"/>
              <a:t>. Учтены следующие критерии:</a:t>
            </a:r>
          </a:p>
          <a:p>
            <a:pPr lvl="0">
              <a:buNone/>
            </a:pPr>
            <a:r>
              <a:rPr lang="ru-RU" sz="3100" dirty="0" smtClean="0"/>
              <a:t>1) В </a:t>
            </a:r>
            <a:r>
              <a:rPr lang="ru-RU" sz="3100" dirty="0" smtClean="0"/>
              <a:t>устном </a:t>
            </a:r>
            <a:r>
              <a:rPr lang="ru-RU" sz="3100" dirty="0" err="1" smtClean="0"/>
              <a:t>дискурсе</a:t>
            </a:r>
            <a:r>
              <a:rPr lang="ru-RU" sz="3100" dirty="0" smtClean="0"/>
              <a:t> порождение и восприятие речи происходят синхронно, в письменном нет;</a:t>
            </a:r>
          </a:p>
          <a:p>
            <a:pPr lvl="0">
              <a:buNone/>
            </a:pPr>
            <a:r>
              <a:rPr lang="ru-RU" sz="3100" dirty="0" smtClean="0"/>
              <a:t>2) Различается </a:t>
            </a:r>
            <a:r>
              <a:rPr lang="ru-RU" sz="3100" dirty="0" smtClean="0"/>
              <a:t>скорость устного и письменного </a:t>
            </a:r>
            <a:r>
              <a:rPr lang="ru-RU" sz="3100" dirty="0" err="1" smtClean="0"/>
              <a:t>дискурса</a:t>
            </a:r>
            <a:r>
              <a:rPr lang="ru-RU" sz="3100" dirty="0" smtClean="0"/>
              <a:t>;</a:t>
            </a:r>
          </a:p>
          <a:p>
            <a:pPr lvl="0">
              <a:buNone/>
            </a:pPr>
            <a:r>
              <a:rPr lang="ru-RU" sz="3100" dirty="0" smtClean="0"/>
              <a:t>3) Устный </a:t>
            </a:r>
            <a:r>
              <a:rPr lang="ru-RU" sz="3100" dirty="0" err="1" smtClean="0"/>
              <a:t>дискурс</a:t>
            </a:r>
            <a:r>
              <a:rPr lang="ru-RU" sz="3100" dirty="0" smtClean="0"/>
              <a:t> фрагментарен, письменный менее;</a:t>
            </a:r>
          </a:p>
          <a:p>
            <a:pPr lvl="0">
              <a:buNone/>
            </a:pPr>
            <a:r>
              <a:rPr lang="ru-RU" sz="3100" dirty="0" smtClean="0"/>
              <a:t>4) При </a:t>
            </a:r>
            <a:r>
              <a:rPr lang="ru-RU" sz="3100" dirty="0" smtClean="0"/>
              <a:t>устном </a:t>
            </a:r>
            <a:r>
              <a:rPr lang="ru-RU" sz="3100" dirty="0" err="1" smtClean="0"/>
              <a:t>дискурсе</a:t>
            </a:r>
            <a:r>
              <a:rPr lang="ru-RU" sz="3100" dirty="0" smtClean="0"/>
              <a:t> есть прямой контакт отправителя и получателя информации, при письменном нет;</a:t>
            </a:r>
          </a:p>
          <a:p>
            <a:pPr lvl="0">
              <a:buNone/>
            </a:pPr>
            <a:r>
              <a:rPr lang="ru-RU" sz="3100" dirty="0" smtClean="0"/>
              <a:t>5) При </a:t>
            </a:r>
            <a:r>
              <a:rPr lang="ru-RU" sz="3100" dirty="0" smtClean="0"/>
              <a:t>устном </a:t>
            </a:r>
            <a:r>
              <a:rPr lang="ru-RU" sz="3100" dirty="0" err="1" smtClean="0"/>
              <a:t>дискурсе</a:t>
            </a:r>
            <a:r>
              <a:rPr lang="ru-RU" sz="3100" dirty="0" smtClean="0"/>
              <a:t> говорящий и адресат вовлечены в ситуацию, при письменном нет;</a:t>
            </a:r>
          </a:p>
          <a:p>
            <a:pPr lvl="0">
              <a:buNone/>
            </a:pPr>
            <a:r>
              <a:rPr lang="ru-RU" sz="3100" dirty="0" smtClean="0"/>
              <a:t>6) При </a:t>
            </a:r>
            <a:r>
              <a:rPr lang="ru-RU" sz="3100" dirty="0" smtClean="0"/>
              <a:t>устном </a:t>
            </a:r>
            <a:r>
              <a:rPr lang="ru-RU" sz="3100" dirty="0" err="1" smtClean="0"/>
              <a:t>дискурсе</a:t>
            </a:r>
            <a:r>
              <a:rPr lang="ru-RU" sz="3100" dirty="0" smtClean="0"/>
              <a:t> используются невербальные способы передачи информации, при письменном нет.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Типология </a:t>
            </a:r>
            <a:r>
              <a:rPr lang="ru-RU" sz="2400" i="1" dirty="0" err="1" smtClean="0"/>
              <a:t>дискуса</a:t>
            </a:r>
            <a:r>
              <a:rPr lang="ru-RU" sz="2400" i="1" dirty="0" smtClean="0"/>
              <a:t>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 структуре </a:t>
            </a:r>
            <a:r>
              <a:rPr lang="ru-RU" sz="2400" dirty="0" err="1" smtClean="0"/>
              <a:t>дискурса</a:t>
            </a:r>
            <a:r>
              <a:rPr lang="ru-RU" sz="2400" dirty="0" smtClean="0"/>
              <a:t> были выделены макро- и </a:t>
            </a:r>
            <a:r>
              <a:rPr lang="ru-RU" sz="2400" dirty="0" err="1" smtClean="0"/>
              <a:t>микроуровни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sz="2400" dirty="0" smtClean="0"/>
              <a:t>Макроструктура </a:t>
            </a:r>
            <a:r>
              <a:rPr lang="ru-RU" sz="2400" dirty="0" err="1" smtClean="0"/>
              <a:t>дискурса</a:t>
            </a:r>
            <a:r>
              <a:rPr lang="ru-RU" sz="2400" dirty="0" smtClean="0"/>
              <a:t> — это обобщенное описание основного содержания </a:t>
            </a:r>
            <a:r>
              <a:rPr lang="ru-RU" sz="2400" dirty="0" err="1" smtClean="0"/>
              <a:t>дискурса</a:t>
            </a:r>
            <a:r>
              <a:rPr lang="ru-RU" sz="2400" dirty="0" smtClean="0"/>
              <a:t>, выстраиваемого адресатом при его </a:t>
            </a:r>
            <a:r>
              <a:rPr lang="ru-RU" sz="2400" dirty="0" smtClean="0"/>
              <a:t>восприятии.</a:t>
            </a:r>
          </a:p>
          <a:p>
            <a:pPr>
              <a:buNone/>
            </a:pPr>
            <a:r>
              <a:rPr lang="ru-RU" sz="2400" dirty="0" smtClean="0"/>
              <a:t>Высший </a:t>
            </a:r>
            <a:r>
              <a:rPr lang="ru-RU" sz="2400" dirty="0" smtClean="0"/>
              <a:t>уровень </a:t>
            </a:r>
            <a:r>
              <a:rPr lang="ru-RU" sz="2400" dirty="0" smtClean="0"/>
              <a:t>макроструктуры </a:t>
            </a:r>
            <a:r>
              <a:rPr lang="ru-RU" sz="2400" dirty="0" smtClean="0"/>
              <a:t>— стандартные схемы, по которым строятся конкретные </a:t>
            </a:r>
            <a:r>
              <a:rPr lang="ru-RU" sz="2400" dirty="0" err="1" smtClean="0"/>
              <a:t>дискурсы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sz="2400" dirty="0" smtClean="0"/>
              <a:t>Микроструктура </a:t>
            </a:r>
            <a:r>
              <a:rPr lang="ru-RU" sz="2400" dirty="0" err="1" smtClean="0"/>
              <a:t>дискурса</a:t>
            </a:r>
            <a:r>
              <a:rPr lang="ru-RU" sz="2400" dirty="0" smtClean="0"/>
              <a:t> – это членение его на минимальные составляющие (паузы, лексемы и т.п.).</a:t>
            </a:r>
          </a:p>
          <a:p>
            <a:pPr>
              <a:buNone/>
            </a:pP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Структура </a:t>
            </a:r>
            <a:r>
              <a:rPr lang="ru-RU" sz="2400" i="1" dirty="0" err="1" smtClean="0"/>
              <a:t>дискурса</a:t>
            </a:r>
            <a:r>
              <a:rPr lang="ru-RU" sz="2400" i="1" dirty="0" smtClean="0"/>
              <a:t>: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Теория </a:t>
            </a:r>
            <a:r>
              <a:rPr lang="ru-RU" dirty="0" err="1" smtClean="0"/>
              <a:t>дискурса</a:t>
            </a:r>
            <a:r>
              <a:rPr lang="ru-RU" dirty="0" smtClean="0"/>
              <a:t>, дающая основания для дискуссий и имеющая потенциал развития, соответствует общей направленности современного гуманитарного знания. 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111</TotalTime>
  <Words>660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        </vt:lpstr>
      <vt:lpstr>Термин</vt:lpstr>
      <vt:lpstr>Рождение термина</vt:lpstr>
      <vt:lpstr>Постструктурализм</vt:lpstr>
      <vt:lpstr>В лингвистике</vt:lpstr>
      <vt:lpstr>И.Г. Атрощенко, «Анализ определений понятия «дискурс» в современной лингвистике»</vt:lpstr>
      <vt:lpstr>В литературоведении и социологии</vt:lpstr>
      <vt:lpstr>В.Ю. Меновщиков, «Компьютерный дискурс»</vt:lpstr>
      <vt:lpstr>Разновидности дискурса:</vt:lpstr>
      <vt:lpstr>В философии </vt:lpstr>
      <vt:lpstr>Типология дискуса:</vt:lpstr>
      <vt:lpstr>Структура дискурса: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</dc:title>
  <dc:creator>Таня</dc:creator>
  <cp:lastModifiedBy>Сергей</cp:lastModifiedBy>
  <cp:revision>65</cp:revision>
  <dcterms:created xsi:type="dcterms:W3CDTF">2023-02-13T13:35:05Z</dcterms:created>
  <dcterms:modified xsi:type="dcterms:W3CDTF">2023-04-17T15:54:44Z</dcterms:modified>
</cp:coreProperties>
</file>